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7"/>
  </p:notesMasterIdLst>
  <p:sldIdLst>
    <p:sldId id="256" r:id="rId2"/>
    <p:sldId id="285" r:id="rId3"/>
    <p:sldId id="270" r:id="rId4"/>
    <p:sldId id="268" r:id="rId5"/>
    <p:sldId id="287" r:id="rId6"/>
    <p:sldId id="269" r:id="rId7"/>
    <p:sldId id="267" r:id="rId8"/>
    <p:sldId id="288" r:id="rId9"/>
    <p:sldId id="258" r:id="rId10"/>
    <p:sldId id="289" r:id="rId11"/>
    <p:sldId id="259" r:id="rId12"/>
    <p:sldId id="260" r:id="rId13"/>
    <p:sldId id="261" r:id="rId14"/>
    <p:sldId id="263" r:id="rId15"/>
    <p:sldId id="262" r:id="rId16"/>
    <p:sldId id="271" r:id="rId17"/>
    <p:sldId id="274" r:id="rId18"/>
    <p:sldId id="275" r:id="rId19"/>
    <p:sldId id="272" r:id="rId20"/>
    <p:sldId id="276" r:id="rId21"/>
    <p:sldId id="277" r:id="rId22"/>
    <p:sldId id="278" r:id="rId23"/>
    <p:sldId id="279" r:id="rId24"/>
    <p:sldId id="280" r:id="rId25"/>
    <p:sldId id="281" r:id="rId26"/>
    <p:sldId id="284" r:id="rId27"/>
    <p:sldId id="283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98" autoAdjust="0"/>
    <p:restoredTop sz="94660"/>
  </p:normalViewPr>
  <p:slideViewPr>
    <p:cSldViewPr>
      <p:cViewPr varScale="1">
        <p:scale>
          <a:sx n="83" d="100"/>
          <a:sy n="83" d="100"/>
        </p:scale>
        <p:origin x="1531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424279-61A7-4F9B-8F87-73EA2D4EA8FE}" type="datetimeFigureOut">
              <a:rPr lang="hu-HU" smtClean="0"/>
              <a:t>2020. 03. 31.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892CC6-1AA9-4B02-9738-882471E5FBC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4135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92CC6-1AA9-4B02-9738-882471E5FBCA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4519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92CC6-1AA9-4B02-9738-882471E5FBCA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0419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7E36C933-5B2A-47C7-8790-C540AA045CD1}" type="datetimeFigureOut">
              <a:rPr lang="hu-HU" smtClean="0"/>
              <a:t>2020. 03. 31.</a:t>
            </a:fld>
            <a:endParaRPr lang="hu-H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3926F90-7088-4B0B-9814-D9A0F1242185}" type="slidenum">
              <a:rPr lang="hu-HU" smtClean="0"/>
              <a:t>‹#›</a:t>
            </a:fld>
            <a:endParaRPr lang="hu-H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C933-5B2A-47C7-8790-C540AA045CD1}" type="datetimeFigureOut">
              <a:rPr lang="hu-HU" smtClean="0"/>
              <a:t>2020. 03. 31.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26F90-7088-4B0B-9814-D9A0F1242185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C933-5B2A-47C7-8790-C540AA045CD1}" type="datetimeFigureOut">
              <a:rPr lang="hu-HU" smtClean="0"/>
              <a:t>2020. 03. 31.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26F90-7088-4B0B-9814-D9A0F1242185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C933-5B2A-47C7-8790-C540AA045CD1}" type="datetimeFigureOut">
              <a:rPr lang="hu-HU" smtClean="0"/>
              <a:t>2020. 03. 31.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26F90-7088-4B0B-9814-D9A0F1242185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C933-5B2A-47C7-8790-C540AA045CD1}" type="datetimeFigureOut">
              <a:rPr lang="hu-HU" smtClean="0"/>
              <a:t>2020. 03. 31.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26F90-7088-4B0B-9814-D9A0F1242185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C933-5B2A-47C7-8790-C540AA045CD1}" type="datetimeFigureOut">
              <a:rPr lang="hu-HU" smtClean="0"/>
              <a:t>2020. 03. 31.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26F90-7088-4B0B-9814-D9A0F1242185}" type="slidenum">
              <a:rPr lang="hu-HU" smtClean="0"/>
              <a:t>‹#›</a:t>
            </a:fld>
            <a:endParaRPr lang="hu-H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C933-5B2A-47C7-8790-C540AA045CD1}" type="datetimeFigureOut">
              <a:rPr lang="hu-HU" smtClean="0"/>
              <a:t>2020. 03. 31.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26F90-7088-4B0B-9814-D9A0F1242185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C933-5B2A-47C7-8790-C540AA045CD1}" type="datetimeFigureOut">
              <a:rPr lang="hu-HU" smtClean="0"/>
              <a:t>2020. 03. 31.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26F90-7088-4B0B-9814-D9A0F1242185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C933-5B2A-47C7-8790-C540AA045CD1}" type="datetimeFigureOut">
              <a:rPr lang="hu-HU" smtClean="0"/>
              <a:t>2020. 03. 31.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26F90-7088-4B0B-9814-D9A0F1242185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C933-5B2A-47C7-8790-C540AA045CD1}" type="datetimeFigureOut">
              <a:rPr lang="hu-HU" smtClean="0"/>
              <a:t>2020. 03. 31.</a:t>
            </a:fld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26F90-7088-4B0B-9814-D9A0F1242185}" type="slidenum">
              <a:rPr lang="hu-HU" smtClean="0"/>
              <a:t>‹#›</a:t>
            </a:fld>
            <a:endParaRPr lang="hu-H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C933-5B2A-47C7-8790-C540AA045CD1}" type="datetimeFigureOut">
              <a:rPr lang="hu-HU" smtClean="0"/>
              <a:t>2020. 03. 31.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26F90-7088-4B0B-9814-D9A0F1242185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7E36C933-5B2A-47C7-8790-C540AA045CD1}" type="datetimeFigureOut">
              <a:rPr lang="hu-HU" smtClean="0"/>
              <a:t>2020. 03. 31.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93926F90-7088-4B0B-9814-D9A0F1242185}" type="slidenum">
              <a:rPr lang="hu-HU" smtClean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dirty="0">
                <a:solidFill>
                  <a:schemeClr val="accent6">
                    <a:lumMod val="75000"/>
                  </a:schemeClr>
                </a:solidFill>
              </a:rPr>
              <a:t>ZAVAR</a:t>
            </a:r>
            <a:r>
              <a:rPr lang="hu-HU" dirty="0"/>
              <a:t>(ok)</a:t>
            </a:r>
            <a:br>
              <a:rPr lang="hu-HU" dirty="0"/>
            </a:br>
            <a:r>
              <a:rPr lang="hu-HU" sz="2200" dirty="0"/>
              <a:t>MENTÁLIS ZAVAR</a:t>
            </a:r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  <a:p>
            <a:r>
              <a:rPr lang="hu-HU" dirty="0"/>
              <a:t>Farkas Csilla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76872"/>
            <a:ext cx="4078793" cy="229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0565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Ha sérül…</a:t>
            </a: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04864"/>
            <a:ext cx="1505843" cy="2255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340746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161" y="2792829"/>
            <a:ext cx="1890911" cy="141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827584" y="4509120"/>
            <a:ext cx="47525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Központi idegrendszer – nem szállítanak információt az idegsejtek, nem termelődnek ingerületátvivő anyagok – agykárosodás</a:t>
            </a:r>
          </a:p>
          <a:p>
            <a:r>
              <a:rPr lang="hu-HU" dirty="0"/>
              <a:t>     Információfeldolgozási hiányosságok</a:t>
            </a:r>
          </a:p>
          <a:p>
            <a:r>
              <a:rPr lang="hu-HU" dirty="0"/>
              <a:t>                 =  Agyműködési és</a:t>
            </a:r>
          </a:p>
          <a:p>
            <a:r>
              <a:rPr lang="hu-HU" dirty="0"/>
              <a:t>                      Személyiségzavar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700808"/>
            <a:ext cx="1982753" cy="148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Egyenes összekötő 6"/>
          <p:cNvCxnSpPr/>
          <p:nvPr/>
        </p:nvCxnSpPr>
        <p:spPr>
          <a:xfrm>
            <a:off x="2771800" y="2564904"/>
            <a:ext cx="2448272" cy="18722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49" y="188640"/>
            <a:ext cx="22193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8135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Többszörös személyiség</a:t>
            </a:r>
            <a:br>
              <a:rPr lang="hu-HU" dirty="0"/>
            </a:br>
            <a:r>
              <a:rPr lang="hu-HU" dirty="0"/>
              <a:t>(</a:t>
            </a:r>
            <a:r>
              <a:rPr lang="hu-HU" dirty="0" err="1"/>
              <a:t>disszociatív</a:t>
            </a:r>
            <a:r>
              <a:rPr lang="hu-HU" dirty="0"/>
              <a:t> </a:t>
            </a:r>
            <a:r>
              <a:rPr lang="hu-HU" dirty="0" err="1"/>
              <a:t>személyiség</a:t>
            </a:r>
            <a:r>
              <a:rPr lang="hu-HU" dirty="0"/>
              <a:t>)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u-HU" dirty="0"/>
              <a:t>Több elkülönült személyisége van. </a:t>
            </a:r>
          </a:p>
          <a:p>
            <a:pPr marL="68580" indent="0">
              <a:buNone/>
            </a:pPr>
            <a:r>
              <a:rPr lang="hu-HU" dirty="0"/>
              <a:t>Két csoportja van </a:t>
            </a:r>
          </a:p>
          <a:p>
            <a:r>
              <a:rPr lang="hu-HU" dirty="0"/>
              <a:t>1. a különböző személyiségek nem tudnak egymás létezéséről</a:t>
            </a:r>
          </a:p>
          <a:p>
            <a:r>
              <a:rPr lang="hu-HU" dirty="0"/>
              <a:t>2. az egyik tudja a másik vagy többi személyiség létezését, azonban a másik vagy a többi nem tud az egyikről.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92896"/>
            <a:ext cx="4329481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150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99592" y="548680"/>
            <a:ext cx="7024744" cy="1143000"/>
          </a:xfrm>
        </p:spPr>
        <p:txBody>
          <a:bodyPr>
            <a:normAutofit/>
          </a:bodyPr>
          <a:lstStyle/>
          <a:p>
            <a:r>
              <a:rPr lang="hu-HU" dirty="0"/>
              <a:t>Tünetek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683568" y="2204864"/>
            <a:ext cx="3744416" cy="4392488"/>
          </a:xfrm>
        </p:spPr>
        <p:txBody>
          <a:bodyPr>
            <a:normAutofit fontScale="77500" lnSpcReduction="20000"/>
          </a:bodyPr>
          <a:lstStyle/>
          <a:p>
            <a:r>
              <a:rPr lang="hu-HU" dirty="0"/>
              <a:t>szorongás, idegrángás</a:t>
            </a:r>
          </a:p>
          <a:p>
            <a:r>
              <a:rPr lang="hu-HU" dirty="0"/>
              <a:t>fóbia</a:t>
            </a:r>
          </a:p>
          <a:p>
            <a:r>
              <a:rPr lang="hu-HU" dirty="0"/>
              <a:t>étkezési gondok</a:t>
            </a:r>
          </a:p>
          <a:p>
            <a:r>
              <a:rPr lang="hu-HU" dirty="0"/>
              <a:t>rémképe)</a:t>
            </a:r>
          </a:p>
          <a:p>
            <a:r>
              <a:rPr lang="hu-HU" dirty="0"/>
              <a:t>belgyógyászati gondot utánzó testi bajok</a:t>
            </a:r>
          </a:p>
          <a:p>
            <a:r>
              <a:rPr lang="hu-HU" dirty="0"/>
              <a:t>erős szétszórtság</a:t>
            </a:r>
          </a:p>
          <a:p>
            <a:r>
              <a:rPr lang="hu-HU" dirty="0"/>
              <a:t>belső társalgás a váltakozó személyiségek közt (hallucinálás/képzelt hang)</a:t>
            </a:r>
          </a:p>
          <a:p>
            <a:r>
              <a:rPr lang="hu-HU" dirty="0"/>
              <a:t>fájhat a fej és más testrész</a:t>
            </a:r>
          </a:p>
          <a:p>
            <a:r>
              <a:rPr lang="hu-HU" dirty="0"/>
              <a:t>időzavar, feledés (amnézia)</a:t>
            </a:r>
          </a:p>
          <a:p>
            <a:r>
              <a:rPr lang="hu-HU" dirty="0"/>
              <a:t>önkívület (nem énség), önmaga mássá válik</a:t>
            </a:r>
          </a:p>
          <a:p>
            <a:endParaRPr lang="hu-H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12976"/>
            <a:ext cx="3716338" cy="2502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4704"/>
            <a:ext cx="3756025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5275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99592" y="764704"/>
            <a:ext cx="7024744" cy="1143000"/>
          </a:xfrm>
        </p:spPr>
        <p:txBody>
          <a:bodyPr/>
          <a:lstStyle/>
          <a:p>
            <a:r>
              <a:rPr lang="hu-HU" dirty="0"/>
              <a:t>Okai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hu-HU" dirty="0"/>
              <a:t>Gyermekkori traumatikus élmények</a:t>
            </a:r>
          </a:p>
          <a:p>
            <a:r>
              <a:rPr lang="hu-HU" dirty="0"/>
              <a:t>A szörnyűséget nem tudja elfogadni, távol tartja magától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04664"/>
            <a:ext cx="3798489" cy="252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140968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72" y="4509120"/>
            <a:ext cx="265747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425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hu-HU" dirty="0"/>
              <a:t>Mit történik a </a:t>
            </a:r>
            <a:br>
              <a:rPr lang="hu-HU" dirty="0"/>
            </a:br>
            <a:r>
              <a:rPr lang="hu-HU" dirty="0"/>
              <a:t>szervezetben?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755576" y="1943658"/>
            <a:ext cx="3419856" cy="3493008"/>
          </a:xfrm>
        </p:spPr>
        <p:txBody>
          <a:bodyPr>
            <a:normAutofit fontScale="85000" lnSpcReduction="20000"/>
          </a:bodyPr>
          <a:lstStyle/>
          <a:p>
            <a:r>
              <a:rPr lang="hu-HU" dirty="0"/>
              <a:t>Agyi elektromos tevékenység megszűnik</a:t>
            </a:r>
          </a:p>
          <a:p>
            <a:r>
              <a:rPr lang="hu-HU" dirty="0"/>
              <a:t>Vagy szakaszosan működik</a:t>
            </a:r>
          </a:p>
          <a:p>
            <a:pPr marL="68580" indent="0">
              <a:buNone/>
            </a:pPr>
            <a:r>
              <a:rPr lang="hu-HU" dirty="0"/>
              <a:t>(fel- és leoltod a lámpát)</a:t>
            </a:r>
          </a:p>
          <a:p>
            <a:r>
              <a:rPr lang="hu-HU" dirty="0"/>
              <a:t>Neuronok elektromos töltése megszűnik</a:t>
            </a:r>
          </a:p>
          <a:p>
            <a:r>
              <a:rPr lang="hu-HU" dirty="0"/>
              <a:t>Vérnyomás változása</a:t>
            </a:r>
          </a:p>
          <a:p>
            <a:pPr marL="68580" indent="0">
              <a:buNone/>
            </a:pPr>
            <a:r>
              <a:rPr lang="hu-HU" dirty="0"/>
              <a:t>(nem működik az agy, a szív gyorsabban-lassabban pumpál)</a:t>
            </a: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28800"/>
            <a:ext cx="3419475" cy="2566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365104"/>
            <a:ext cx="3289548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00514"/>
            <a:ext cx="1601765" cy="119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603156"/>
            <a:ext cx="1224136" cy="120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552381"/>
            <a:ext cx="936104" cy="130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8449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7584" y="692696"/>
            <a:ext cx="7024744" cy="1143000"/>
          </a:xfrm>
        </p:spPr>
        <p:txBody>
          <a:bodyPr>
            <a:normAutofit/>
          </a:bodyPr>
          <a:lstStyle/>
          <a:p>
            <a:r>
              <a:rPr lang="hu-HU" dirty="0"/>
              <a:t>Mi történik a szervezetben? 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683568" y="1988840"/>
            <a:ext cx="3707888" cy="4067896"/>
          </a:xfrm>
        </p:spPr>
        <p:txBody>
          <a:bodyPr>
            <a:normAutofit fontScale="55000" lnSpcReduction="20000"/>
          </a:bodyPr>
          <a:lstStyle/>
          <a:p>
            <a:r>
              <a:rPr lang="hu-HU" dirty="0"/>
              <a:t>Minél több személyiségre hullik szét valaki, annál nagyobb az esély, hogy ezek nem tudnak egymás létezéséről, így tehát a betegségükről sem.</a:t>
            </a:r>
          </a:p>
          <a:p>
            <a:pPr marL="68580" indent="0">
              <a:buNone/>
            </a:pPr>
            <a:r>
              <a:rPr lang="hu-HU" dirty="0"/>
              <a:t> </a:t>
            </a:r>
          </a:p>
          <a:p>
            <a:r>
              <a:rPr lang="hu-HU" dirty="0"/>
              <a:t>Mindegyik személyiségnek külön neve és kora van, </a:t>
            </a:r>
          </a:p>
          <a:p>
            <a:r>
              <a:rPr lang="hu-HU" dirty="0"/>
              <a:t>sőt arckifejezésük, vagy betegségeik vagy kézírásuk.</a:t>
            </a:r>
          </a:p>
          <a:p>
            <a:endParaRPr lang="hu-HU" dirty="0"/>
          </a:p>
          <a:p>
            <a:r>
              <a:rPr lang="hu-HU" dirty="0"/>
              <a:t>Gyógyítás: hipnózis, gyógyszerek</a:t>
            </a:r>
          </a:p>
          <a:p>
            <a:pPr marL="68580" indent="0">
              <a:buNone/>
            </a:pPr>
            <a:endParaRPr lang="hu-HU" dirty="0"/>
          </a:p>
          <a:p>
            <a:pPr marL="68580" indent="0">
              <a:buNone/>
            </a:pPr>
            <a:r>
              <a:rPr lang="hu-HU" dirty="0"/>
              <a:t>Pszichiátria, pszichológia</a:t>
            </a:r>
          </a:p>
          <a:p>
            <a:pPr marL="68580" indent="0">
              <a:buNone/>
            </a:pPr>
            <a:endParaRPr lang="hu-HU" dirty="0"/>
          </a:p>
          <a:p>
            <a:pPr marL="68580" indent="0">
              <a:buNone/>
            </a:pPr>
            <a:r>
              <a:rPr lang="hu-HU" dirty="0"/>
              <a:t>(Integráció!!!! Összeépítik a személyiséget!)</a:t>
            </a:r>
          </a:p>
          <a:p>
            <a:pPr marL="68580" indent="0">
              <a:buNone/>
            </a:pPr>
            <a:endParaRPr lang="hu-HU" dirty="0"/>
          </a:p>
          <a:p>
            <a:pPr marL="68580" indent="0">
              <a:buNone/>
            </a:pPr>
            <a:r>
              <a:rPr lang="hu-HU" dirty="0"/>
              <a:t>VIDEO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096" y="1988840"/>
            <a:ext cx="378042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583" y="4998376"/>
            <a:ext cx="24860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581525"/>
            <a:ext cx="20097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369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7024744" cy="1143000"/>
          </a:xfrm>
        </p:spPr>
        <p:txBody>
          <a:bodyPr/>
          <a:lstStyle/>
          <a:p>
            <a:r>
              <a:rPr lang="hu-HU" dirty="0"/>
              <a:t>Skizofrénia - tudathasadás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1043608" y="1988840"/>
            <a:ext cx="3385568" cy="4176464"/>
          </a:xfrm>
        </p:spPr>
        <p:txBody>
          <a:bodyPr>
            <a:normAutofit fontScale="70000" lnSpcReduction="20000"/>
          </a:bodyPr>
          <a:lstStyle/>
          <a:p>
            <a:pPr marL="68580" indent="0">
              <a:buNone/>
            </a:pPr>
            <a:r>
              <a:rPr lang="hu-HU" dirty="0"/>
              <a:t>A skizofrénia vagy hasadásos elmezavar</a:t>
            </a:r>
          </a:p>
          <a:p>
            <a:pPr marL="68580" indent="0">
              <a:buNone/>
            </a:pPr>
            <a:endParaRPr lang="hu-HU" dirty="0"/>
          </a:p>
          <a:p>
            <a:pPr marL="68580" indent="0">
              <a:buNone/>
            </a:pPr>
            <a:r>
              <a:rPr lang="hu-HU" b="1" dirty="0"/>
              <a:t>A gondolatok, érzések és cselekedetek közötti összhang felbomlása. </a:t>
            </a:r>
          </a:p>
          <a:p>
            <a:pPr marL="68580" indent="0">
              <a:buNone/>
            </a:pPr>
            <a:endParaRPr lang="hu-HU" dirty="0"/>
          </a:p>
          <a:p>
            <a:pPr marL="68580" indent="0">
              <a:buNone/>
            </a:pPr>
            <a:r>
              <a:rPr lang="hu-HU" dirty="0"/>
              <a:t>(Normál eset</a:t>
            </a:r>
          </a:p>
          <a:p>
            <a:pPr marL="68580" indent="0">
              <a:buNone/>
            </a:pPr>
            <a:r>
              <a:rPr lang="hu-HU" dirty="0"/>
              <a:t>Érzelmek- cselekvés gondolkodás összekapcsolódik)</a:t>
            </a:r>
          </a:p>
          <a:p>
            <a:pPr marL="68580" indent="0">
              <a:buNone/>
            </a:pPr>
            <a:r>
              <a:rPr lang="hu-HU" dirty="0"/>
              <a:t>Skizofrén – </a:t>
            </a:r>
          </a:p>
          <a:p>
            <a:pPr marL="68580" indent="0">
              <a:buNone/>
            </a:pPr>
            <a:r>
              <a:rPr lang="hu-HU" dirty="0"/>
              <a:t>érzelmi hasadás</a:t>
            </a:r>
          </a:p>
          <a:p>
            <a:pPr marL="68580" indent="0">
              <a:buNone/>
            </a:pPr>
            <a:r>
              <a:rPr lang="hu-HU" dirty="0"/>
              <a:t>Az érzelem leválása a gondolkodásról</a:t>
            </a:r>
          </a:p>
          <a:p>
            <a:pPr marL="68580" indent="0">
              <a:buNone/>
            </a:pPr>
            <a:r>
              <a:rPr lang="hu-HU" dirty="0"/>
              <a:t>Pl. halálesetet nevetségesnek találja)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92896"/>
            <a:ext cx="3456384" cy="276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7183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7024744" cy="1143000"/>
          </a:xfrm>
        </p:spPr>
        <p:txBody>
          <a:bodyPr/>
          <a:lstStyle/>
          <a:p>
            <a:r>
              <a:rPr lang="hu-HU" dirty="0"/>
              <a:t>Tünetek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683568" y="1772816"/>
            <a:ext cx="3779896" cy="5085184"/>
          </a:xfrm>
        </p:spPr>
        <p:txBody>
          <a:bodyPr>
            <a:normAutofit fontScale="70000" lnSpcReduction="20000"/>
          </a:bodyPr>
          <a:lstStyle/>
          <a:p>
            <a:r>
              <a:rPr lang="hu-HU" sz="2300" dirty="0"/>
              <a:t>Téveszmék - (követnek valakit, összefogtak valaki ellen, figyel valaki) </a:t>
            </a:r>
          </a:p>
          <a:p>
            <a:r>
              <a:rPr lang="hu-HU" sz="2300" dirty="0"/>
              <a:t>Bizarr téveszmék - például valaki azt hiszi, hogy marslakók szabályozzák a gondolatait</a:t>
            </a:r>
          </a:p>
          <a:p>
            <a:r>
              <a:rPr lang="hu-HU" sz="2300" dirty="0"/>
              <a:t>Hallucinációk - nem létező dolgok észlelése, például képzeletbeli hangokat hallása</a:t>
            </a:r>
          </a:p>
          <a:p>
            <a:r>
              <a:rPr lang="hu-HU" sz="2300" dirty="0" err="1"/>
              <a:t>Összerendezetlenség</a:t>
            </a:r>
            <a:r>
              <a:rPr lang="hu-HU" sz="2300" dirty="0"/>
              <a:t> - logikátlan gondolatok</a:t>
            </a:r>
          </a:p>
          <a:p>
            <a:r>
              <a:rPr lang="hu-HU" sz="2300" dirty="0"/>
              <a:t>Érzelemmentesség, vagy nem megfelelően kimutatott érzelmek</a:t>
            </a:r>
          </a:p>
          <a:p>
            <a:r>
              <a:rPr lang="hu-HU" sz="2300" dirty="0"/>
              <a:t>Problémák a személyes higiéniával</a:t>
            </a:r>
          </a:p>
          <a:p>
            <a:r>
              <a:rPr lang="hu-HU" sz="2300" dirty="0"/>
              <a:t>Térbeli-időbeli tájékozódás hiánya</a:t>
            </a:r>
          </a:p>
          <a:p>
            <a:r>
              <a:rPr lang="hu-HU" dirty="0"/>
              <a:t>A realitásérzékelés hiánya.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6935"/>
            <a:ext cx="1656184" cy="231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630" y="143160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89039"/>
            <a:ext cx="3097748" cy="249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2676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024744" cy="1143000"/>
          </a:xfrm>
        </p:spPr>
        <p:txBody>
          <a:bodyPr/>
          <a:lstStyle/>
          <a:p>
            <a:r>
              <a:rPr lang="hu-HU" dirty="0"/>
              <a:t>Oka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504072" y="1668066"/>
            <a:ext cx="3419856" cy="4361606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hu-HU" dirty="0"/>
              <a:t>A betegséget </a:t>
            </a:r>
          </a:p>
          <a:p>
            <a:r>
              <a:rPr lang="hu-HU" dirty="0"/>
              <a:t>genetikai tényezők</a:t>
            </a:r>
          </a:p>
          <a:p>
            <a:r>
              <a:rPr lang="hu-HU" dirty="0"/>
              <a:t>súlyos lelki megterhelés,</a:t>
            </a:r>
          </a:p>
          <a:p>
            <a:r>
              <a:rPr lang="hu-HU" dirty="0"/>
              <a:t>folyamatos mindennapi feszültség, stressz, </a:t>
            </a:r>
          </a:p>
          <a:p>
            <a:r>
              <a:rPr lang="hu-HU" dirty="0"/>
              <a:t>baleseti trauma, </a:t>
            </a:r>
          </a:p>
          <a:p>
            <a:r>
              <a:rPr lang="hu-HU" dirty="0"/>
              <a:t>gyógyszer- vagy droghatás.</a:t>
            </a:r>
          </a:p>
          <a:p>
            <a:endParaRPr lang="hu-H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12776"/>
            <a:ext cx="288403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835" y="404664"/>
            <a:ext cx="2973480" cy="16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673912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732" y="3933056"/>
            <a:ext cx="2288302" cy="153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691" y="4797152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194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Mit történik a </a:t>
            </a:r>
            <a:br>
              <a:rPr lang="hu-HU" dirty="0"/>
            </a:br>
            <a:r>
              <a:rPr lang="hu-HU" dirty="0"/>
              <a:t>szervezetben?</a:t>
            </a:r>
          </a:p>
        </p:txBody>
      </p:sp>
      <p:sp>
        <p:nvSpPr>
          <p:cNvPr id="10" name="Tartalom helye 9"/>
          <p:cNvSpPr>
            <a:spLocks noGrp="1"/>
          </p:cNvSpPr>
          <p:nvPr>
            <p:ph sz="quarter" idx="13"/>
          </p:nvPr>
        </p:nvSpPr>
        <p:spPr>
          <a:xfrm>
            <a:off x="899592" y="2204864"/>
            <a:ext cx="3672408" cy="4653136"/>
          </a:xfrm>
        </p:spPr>
        <p:txBody>
          <a:bodyPr>
            <a:normAutofit fontScale="85000" lnSpcReduction="10000"/>
          </a:bodyPr>
          <a:lstStyle/>
          <a:p>
            <a:r>
              <a:rPr lang="hu-HU" dirty="0"/>
              <a:t>Genetikai adottságok</a:t>
            </a:r>
          </a:p>
          <a:p>
            <a:r>
              <a:rPr lang="hu-HU" dirty="0"/>
              <a:t>A központi idegrendszer fejlődésének eltérései </a:t>
            </a:r>
          </a:p>
          <a:p>
            <a:pPr marL="68580" indent="0">
              <a:buNone/>
            </a:pPr>
            <a:r>
              <a:rPr lang="hu-HU" dirty="0"/>
              <a:t>(idegfejlődési rendellenességek)</a:t>
            </a:r>
          </a:p>
          <a:p>
            <a:r>
              <a:rPr lang="hu-HU" dirty="0"/>
              <a:t>Anyagcsere-zavarokat</a:t>
            </a:r>
          </a:p>
          <a:p>
            <a:pPr marL="68580" indent="0">
              <a:buNone/>
            </a:pPr>
            <a:r>
              <a:rPr lang="hu-HU" dirty="0"/>
              <a:t>(fehérje, szénhidrát lebontás hiánya, rossz táplálkozási szokások)</a:t>
            </a:r>
          </a:p>
          <a:p>
            <a:r>
              <a:rPr lang="hu-HU" dirty="0"/>
              <a:t>A dopamin egyensúly felborulása hozzájárul a betegség kialakulásához</a:t>
            </a:r>
          </a:p>
          <a:p>
            <a:pPr marL="68580" indent="0">
              <a:buNone/>
            </a:pPr>
            <a:r>
              <a:rPr lang="hu-HU" dirty="0"/>
              <a:t>Gyógyítás: gyógyszer, környezet hatása, terápia </a:t>
            </a:r>
          </a:p>
          <a:p>
            <a:pPr marL="68580" indent="0">
              <a:buNone/>
            </a:pPr>
            <a:endParaRPr lang="hu-HU" dirty="0"/>
          </a:p>
        </p:txBody>
      </p:sp>
      <p:pic>
        <p:nvPicPr>
          <p:cNvPr id="6150" name="Picture 6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1988840"/>
            <a:ext cx="2049780" cy="142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291" y="3584578"/>
            <a:ext cx="3744416" cy="28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2656"/>
            <a:ext cx="30289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181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9497" y="1052736"/>
            <a:ext cx="7024744" cy="1143000"/>
          </a:xfrm>
        </p:spPr>
        <p:txBody>
          <a:bodyPr>
            <a:normAutofit/>
          </a:bodyPr>
          <a:lstStyle/>
          <a:p>
            <a:r>
              <a:rPr lang="hu-HU" dirty="0"/>
              <a:t>Egészséges test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2204864"/>
            <a:ext cx="3744416" cy="444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artalom helye 5"/>
          <p:cNvSpPr>
            <a:spLocks noGrp="1"/>
          </p:cNvSpPr>
          <p:nvPr>
            <p:ph sz="quarter" idx="14"/>
          </p:nvPr>
        </p:nvSpPr>
        <p:spPr>
          <a:xfrm>
            <a:off x="4860032" y="1270878"/>
            <a:ext cx="3419856" cy="3493008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hu-HU" dirty="0"/>
              <a:t>Egészséges ember</a:t>
            </a:r>
          </a:p>
          <a:p>
            <a:r>
              <a:rPr lang="hu-HU" dirty="0"/>
              <a:t>szervek egészségesek</a:t>
            </a:r>
          </a:p>
          <a:p>
            <a:r>
              <a:rPr lang="hu-HU" dirty="0"/>
              <a:t>keringés működik</a:t>
            </a:r>
          </a:p>
          <a:p>
            <a:r>
              <a:rPr lang="hu-HU" dirty="0"/>
              <a:t>anyagcsere-folyamat működik (táplálkozás, lebontó folyamatok)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883" y="5686907"/>
            <a:ext cx="2129260" cy="1171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021" y="4839469"/>
            <a:ext cx="2811979" cy="201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053"/>
            <a:ext cx="2025575" cy="151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712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Bipoláris zavar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68580" indent="0">
              <a:buNone/>
            </a:pPr>
            <a:r>
              <a:rPr lang="hu-HU" dirty="0"/>
              <a:t>Szélsőséges hangulatingadozás</a:t>
            </a:r>
          </a:p>
          <a:p>
            <a:pPr marL="68580" indent="0">
              <a:buNone/>
            </a:pPr>
            <a:r>
              <a:rPr lang="hu-HU" dirty="0"/>
              <a:t>- Lehangolt (depressziós) és</a:t>
            </a:r>
          </a:p>
          <a:p>
            <a:pPr marL="68580" indent="0">
              <a:buNone/>
            </a:pPr>
            <a:r>
              <a:rPr lang="hu-HU" dirty="0"/>
              <a:t>- felhangolt (</a:t>
            </a:r>
            <a:r>
              <a:rPr lang="hu-HU" dirty="0" err="1"/>
              <a:t>hipomániás</a:t>
            </a:r>
            <a:r>
              <a:rPr lang="hu-HU" dirty="0"/>
              <a:t>) epizódok követik egymást</a:t>
            </a:r>
          </a:p>
          <a:p>
            <a:pPr marL="68580" indent="0">
              <a:buNone/>
            </a:pPr>
            <a:endParaRPr lang="hu-HU" dirty="0"/>
          </a:p>
        </p:txBody>
      </p:sp>
      <p:pic>
        <p:nvPicPr>
          <p:cNvPr id="10244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5512" y="2852261"/>
            <a:ext cx="3238500" cy="24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84784"/>
            <a:ext cx="3312368" cy="1808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201292"/>
            <a:ext cx="1065719" cy="1656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649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Bipoláris zavar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707856"/>
          </a:xfrm>
        </p:spPr>
        <p:txBody>
          <a:bodyPr>
            <a:normAutofit fontScale="92500" lnSpcReduction="20000"/>
          </a:bodyPr>
          <a:lstStyle/>
          <a:p>
            <a:r>
              <a:rPr lang="hu-HU" dirty="0"/>
              <a:t>Fázisai</a:t>
            </a:r>
          </a:p>
          <a:p>
            <a:pPr marL="68580" indent="0">
              <a:buNone/>
            </a:pPr>
            <a:r>
              <a:rPr lang="hu-HU" dirty="0"/>
              <a:t>Depresszív</a:t>
            </a:r>
          </a:p>
          <a:p>
            <a:pPr marL="68580" indent="0">
              <a:buNone/>
            </a:pPr>
            <a:r>
              <a:rPr lang="hu-HU" dirty="0"/>
              <a:t>Felhangolt</a:t>
            </a:r>
          </a:p>
          <a:p>
            <a:pPr marL="68580" indent="0">
              <a:buNone/>
            </a:pPr>
            <a:r>
              <a:rPr lang="hu-HU" dirty="0"/>
              <a:t>Kevert fázis</a:t>
            </a:r>
          </a:p>
          <a:p>
            <a:pPr marL="68580" indent="0">
              <a:buNone/>
            </a:pPr>
            <a:endParaRPr lang="hu-HU" dirty="0"/>
          </a:p>
          <a:p>
            <a:pPr marL="68580" indent="0">
              <a:buNone/>
            </a:pPr>
            <a:r>
              <a:rPr lang="hu-HU" dirty="0"/>
              <a:t>Az erőnlét, a hangulat, a gondolkodás, az alvás és az aktivitás mind a folyamatosan változó biológiai jegyek között van.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880" y="1484784"/>
            <a:ext cx="25527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117132" cy="231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63" y="0"/>
            <a:ext cx="1354137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930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Mit történik a szervezetben?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899592" y="2001410"/>
            <a:ext cx="3419856" cy="4955982"/>
          </a:xfrm>
        </p:spPr>
        <p:txBody>
          <a:bodyPr>
            <a:normAutofit fontScale="92500" lnSpcReduction="10000"/>
          </a:bodyPr>
          <a:lstStyle/>
          <a:p>
            <a:r>
              <a:rPr lang="hu-HU" dirty="0"/>
              <a:t>Okok: genetikai</a:t>
            </a:r>
          </a:p>
          <a:p>
            <a:r>
              <a:rPr lang="hu-HU" dirty="0"/>
              <a:t>Az idegsejtek nátriumot szállítanak egymás között. </a:t>
            </a:r>
          </a:p>
          <a:p>
            <a:pPr marL="68580" indent="0">
              <a:buNone/>
            </a:pPr>
            <a:r>
              <a:rPr lang="hu-HU" dirty="0"/>
              <a:t>A nátrium szállítása megakad.</a:t>
            </a:r>
          </a:p>
          <a:p>
            <a:pPr marL="68580" indent="0">
              <a:buNone/>
            </a:pPr>
            <a:r>
              <a:rPr lang="hu-HU" dirty="0"/>
              <a:t>- Két ingerületátvivő vegyület(</a:t>
            </a:r>
            <a:r>
              <a:rPr lang="hu-HU" dirty="0" err="1"/>
              <a:t>noradrenalin</a:t>
            </a:r>
            <a:r>
              <a:rPr lang="hu-HU" dirty="0"/>
              <a:t>, szerotonin)zavara. </a:t>
            </a:r>
          </a:p>
          <a:p>
            <a:pPr marL="68580" indent="0">
              <a:buNone/>
            </a:pPr>
            <a:endParaRPr lang="hu-HU" dirty="0"/>
          </a:p>
          <a:p>
            <a:pPr marL="68580" indent="0">
              <a:buNone/>
            </a:pPr>
            <a:r>
              <a:rPr lang="hu-HU" dirty="0"/>
              <a:t>H 11 kromoszóma sérült</a:t>
            </a:r>
          </a:p>
          <a:p>
            <a:pPr marL="68580" indent="0">
              <a:buNone/>
            </a:pPr>
            <a:endParaRPr lang="hu-HU" dirty="0"/>
          </a:p>
          <a:p>
            <a:pPr marL="68580" indent="0">
              <a:buNone/>
            </a:pPr>
            <a:r>
              <a:rPr lang="hu-HU" dirty="0"/>
              <a:t>Gyógyítás: </a:t>
            </a:r>
          </a:p>
          <a:p>
            <a:pPr marL="68580" indent="0">
              <a:buNone/>
            </a:pPr>
            <a:r>
              <a:rPr lang="hu-HU" dirty="0"/>
              <a:t>gyógyszeres kezelés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72816"/>
            <a:ext cx="296227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260" y="3429000"/>
            <a:ext cx="1973580" cy="147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66110"/>
            <a:ext cx="21812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687" y="0"/>
            <a:ext cx="1355650" cy="101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896" y="5113860"/>
            <a:ext cx="1596853" cy="106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745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99592" y="836712"/>
            <a:ext cx="7024744" cy="1143000"/>
          </a:xfrm>
        </p:spPr>
        <p:txBody>
          <a:bodyPr/>
          <a:lstStyle/>
          <a:p>
            <a:r>
              <a:rPr lang="hu-HU" dirty="0"/>
              <a:t>Fóbia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971600" y="2204864"/>
            <a:ext cx="3419856" cy="3493008"/>
          </a:xfrm>
        </p:spPr>
        <p:txBody>
          <a:bodyPr>
            <a:normAutofit/>
          </a:bodyPr>
          <a:lstStyle/>
          <a:p>
            <a:r>
              <a:rPr lang="hu-HU" dirty="0"/>
              <a:t>A fóbia indokolatlan félelem meghatározott tárgyaktól, helyzetektől vagy személyektől. </a:t>
            </a:r>
          </a:p>
          <a:p>
            <a:endParaRPr lang="hu-H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806" y="836712"/>
            <a:ext cx="3384376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852936"/>
            <a:ext cx="3009404" cy="2002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010615"/>
            <a:ext cx="3297943" cy="18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823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 történik?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923880"/>
          </a:xfrm>
        </p:spPr>
        <p:txBody>
          <a:bodyPr>
            <a:normAutofit fontScale="92500" lnSpcReduction="20000"/>
          </a:bodyPr>
          <a:lstStyle/>
          <a:p>
            <a:r>
              <a:rPr lang="hu-HU" dirty="0"/>
              <a:t>korai vagy traumás élmények elfojtása</a:t>
            </a:r>
          </a:p>
          <a:p>
            <a:r>
              <a:rPr lang="hu-HU" dirty="0"/>
              <a:t>egyre mélyebben igyekszünk süllyeszteni tudattalanunkba a szorongáskeltő dolgokat(elfojtás), </a:t>
            </a:r>
          </a:p>
          <a:p>
            <a:r>
              <a:rPr lang="hu-HU" dirty="0"/>
              <a:t>félelmeinket pedig semleges tárgyakra vagy helyzetekre próbáljuk vetíteni (áttolás)</a:t>
            </a:r>
          </a:p>
          <a:p>
            <a:pPr marL="68580" indent="0">
              <a:buNone/>
            </a:pPr>
            <a:endParaRPr lang="hu-H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52736"/>
            <a:ext cx="2965373" cy="197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08920"/>
            <a:ext cx="3050721" cy="2093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085184"/>
            <a:ext cx="2691299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1228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Fóbiák pl.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u-HU" dirty="0"/>
              <a:t>magasság</a:t>
            </a:r>
          </a:p>
          <a:p>
            <a:r>
              <a:rPr lang="hu-HU" dirty="0"/>
              <a:t>állatok (kígyó, madár, patkány stb.)</a:t>
            </a:r>
          </a:p>
          <a:p>
            <a:r>
              <a:rPr lang="hu-HU" dirty="0"/>
              <a:t>vér látványa</a:t>
            </a:r>
          </a:p>
          <a:p>
            <a:r>
              <a:rPr lang="hu-HU" dirty="0"/>
              <a:t>víz (fürdés tóban, tengerben)</a:t>
            </a:r>
          </a:p>
          <a:p>
            <a:r>
              <a:rPr lang="hu-HU" dirty="0"/>
              <a:t>bármilyen rovar</a:t>
            </a:r>
          </a:p>
          <a:p>
            <a:r>
              <a:rPr lang="hu-HU" dirty="0"/>
              <a:t>repülés</a:t>
            </a:r>
          </a:p>
          <a:p>
            <a:r>
              <a:rPr lang="hu-HU" dirty="0"/>
              <a:t>vihar, mennydörgés, villám</a:t>
            </a:r>
          </a:p>
          <a:p>
            <a:r>
              <a:rPr lang="hu-HU" dirty="0"/>
              <a:t>nyílt tér agorafóbia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09120"/>
            <a:ext cx="3048000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616" y="54442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636912"/>
            <a:ext cx="2571750" cy="1711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27605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 történik a szervezetben?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4033640" cy="3493008"/>
          </a:xfrm>
        </p:spPr>
        <p:txBody>
          <a:bodyPr>
            <a:normAutofit/>
          </a:bodyPr>
          <a:lstStyle/>
          <a:p>
            <a:r>
              <a:rPr lang="hu-HU" dirty="0"/>
              <a:t>Emlékezet</a:t>
            </a:r>
          </a:p>
          <a:p>
            <a:r>
              <a:rPr lang="hu-HU" dirty="0"/>
              <a:t>A beteg élettere egyre kisebb lesz</a:t>
            </a:r>
          </a:p>
          <a:p>
            <a:r>
              <a:rPr lang="hu-HU" dirty="0"/>
              <a:t>Távol eső tárgyra való kivetítés</a:t>
            </a:r>
          </a:p>
          <a:p>
            <a:r>
              <a:rPr lang="hu-HU" dirty="0"/>
              <a:t>Panaszok: szédülés, kettős látás, keringési panaszok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pPr marL="68580" indent="0">
              <a:buNone/>
            </a:pPr>
            <a:endParaRPr lang="hu-HU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883" y="2542186"/>
            <a:ext cx="2091117" cy="172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871" y="2225740"/>
            <a:ext cx="1892379" cy="1419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512692"/>
            <a:ext cx="1944216" cy="12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387" y="5303909"/>
            <a:ext cx="2023441" cy="1517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4410228"/>
            <a:ext cx="185737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03209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Gyógyítás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u-HU" b="1" dirty="0"/>
              <a:t>Relaxáció</a:t>
            </a:r>
            <a:r>
              <a:rPr lang="hu-HU" dirty="0"/>
              <a:t>: az érintettek megtanulnak a rettegett tárgy vagy helyzet jelenlétében </a:t>
            </a:r>
            <a:r>
              <a:rPr lang="hu-HU" dirty="0" err="1"/>
              <a:t>relaxálni</a:t>
            </a:r>
            <a:r>
              <a:rPr lang="hu-HU" dirty="0"/>
              <a:t>. </a:t>
            </a:r>
          </a:p>
          <a:p>
            <a:r>
              <a:rPr lang="hu-HU" b="1" dirty="0"/>
              <a:t>Elárasztás</a:t>
            </a:r>
            <a:r>
              <a:rPr lang="hu-HU" dirty="0"/>
              <a:t>: az érintettet mindenféle felvezetés vagy relaxáció nélkül szembesítik a félelmetes tárggyal vagy helyzettel.</a:t>
            </a:r>
          </a:p>
          <a:p>
            <a:r>
              <a:rPr lang="hu-HU" b="1" dirty="0"/>
              <a:t>Modellkövetés</a:t>
            </a:r>
            <a:r>
              <a:rPr lang="hu-HU" dirty="0"/>
              <a:t>: Itt a terapeuta kerül kapcsolatba a rettegett dologgal vagy helyzettel, a páciens csak nézi.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24744"/>
            <a:ext cx="30289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78" y="3068960"/>
            <a:ext cx="30289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019" y="486916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8191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Depresszió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u-HU" dirty="0"/>
              <a:t>Huzamosabb ideig tartó, a legtöbb szituációban fennálló lehangoltság jellemez </a:t>
            </a:r>
          </a:p>
          <a:p>
            <a:pPr marL="68580" indent="0">
              <a:buNone/>
            </a:pPr>
            <a:r>
              <a:rPr lang="hu-HU" dirty="0"/>
              <a:t>Többnyire társul hozzá az önbizalom hiánya, lelkesedés elvesztése a betegség előtt örömöt nyújtott tevékenységekben, kevés lelkesedés és egyértelmű ok nélküli fájdalom. </a:t>
            </a: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08720"/>
            <a:ext cx="3419475" cy="2976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509120"/>
            <a:ext cx="296227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8139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Tünet (5 vagy több)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899592" y="2276872"/>
            <a:ext cx="3457576" cy="4355928"/>
          </a:xfrm>
        </p:spPr>
        <p:txBody>
          <a:bodyPr>
            <a:normAutofit fontScale="92500"/>
          </a:bodyPr>
          <a:lstStyle/>
          <a:p>
            <a:r>
              <a:rPr lang="hu-HU" dirty="0"/>
              <a:t>Lehangoltság</a:t>
            </a:r>
          </a:p>
          <a:p>
            <a:r>
              <a:rPr lang="hu-HU" dirty="0"/>
              <a:t>Érdeklődéshiány</a:t>
            </a:r>
          </a:p>
          <a:p>
            <a:r>
              <a:rPr lang="hu-HU" dirty="0"/>
              <a:t>Súlycsökkenés</a:t>
            </a:r>
          </a:p>
          <a:p>
            <a:r>
              <a:rPr lang="hu-HU" dirty="0" err="1"/>
              <a:t>Insomnia</a:t>
            </a:r>
            <a:r>
              <a:rPr lang="hu-HU" dirty="0"/>
              <a:t>,</a:t>
            </a:r>
            <a:r>
              <a:rPr lang="hu-HU" dirty="0" err="1"/>
              <a:t>hipersomnia</a:t>
            </a:r>
            <a:endParaRPr lang="hu-HU" dirty="0"/>
          </a:p>
          <a:p>
            <a:r>
              <a:rPr lang="hu-HU" dirty="0"/>
              <a:t>Érdektelenség</a:t>
            </a:r>
          </a:p>
          <a:p>
            <a:r>
              <a:rPr lang="hu-HU" dirty="0"/>
              <a:t>Fáradtság</a:t>
            </a:r>
          </a:p>
          <a:p>
            <a:r>
              <a:rPr lang="hu-HU" dirty="0"/>
              <a:t>Csökkent összpontosítás</a:t>
            </a:r>
          </a:p>
          <a:p>
            <a:r>
              <a:rPr lang="hu-HU" dirty="0"/>
              <a:t>Halál utáni vágyakozás</a:t>
            </a:r>
          </a:p>
          <a:p>
            <a:r>
              <a:rPr lang="hu-HU" dirty="0"/>
              <a:t>Alváshiány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276872"/>
            <a:ext cx="267652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882" y="4653136"/>
            <a:ext cx="2095500" cy="139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050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7024744" cy="1143000"/>
          </a:xfrm>
        </p:spPr>
        <p:txBody>
          <a:bodyPr/>
          <a:lstStyle/>
          <a:p>
            <a:r>
              <a:rPr lang="hu-HU" dirty="0"/>
              <a:t>Test évek során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13"/>
          </p:nvPr>
        </p:nvSpPr>
        <p:spPr>
          <a:xfrm>
            <a:off x="683568" y="2276872"/>
            <a:ext cx="3384376" cy="4032448"/>
          </a:xfrm>
        </p:spPr>
        <p:txBody>
          <a:bodyPr>
            <a:normAutofit fontScale="77500" lnSpcReduction="20000"/>
          </a:bodyPr>
          <a:lstStyle/>
          <a:p>
            <a:r>
              <a:rPr lang="hu-HU" dirty="0"/>
              <a:t>Testünk használódik, belső szervek használódnak</a:t>
            </a:r>
          </a:p>
          <a:p>
            <a:r>
              <a:rPr lang="hu-HU" dirty="0"/>
              <a:t>Környezeti hatások 1.</a:t>
            </a:r>
          </a:p>
          <a:p>
            <a:pPr marL="68580" indent="0">
              <a:buNone/>
            </a:pPr>
            <a:r>
              <a:rPr lang="hu-HU" dirty="0"/>
              <a:t>(növekedéssel, fejlődéssel járók: </a:t>
            </a:r>
          </a:p>
          <a:p>
            <a:pPr marL="68580" indent="0">
              <a:buNone/>
            </a:pPr>
            <a:r>
              <a:rPr lang="hu-HU" dirty="0"/>
              <a:t>- anya gyermek kapcsolat</a:t>
            </a:r>
          </a:p>
          <a:p>
            <a:pPr marL="68580" indent="0">
              <a:buNone/>
            </a:pPr>
            <a:r>
              <a:rPr lang="hu-HU" dirty="0"/>
              <a:t>- család</a:t>
            </a:r>
          </a:p>
          <a:p>
            <a:pPr marL="68580" indent="0">
              <a:buNone/>
            </a:pPr>
            <a:r>
              <a:rPr lang="hu-HU" dirty="0"/>
              <a:t>- óvodai iskolai környezet stb.</a:t>
            </a:r>
          </a:p>
          <a:p>
            <a:r>
              <a:rPr lang="hu-HU" dirty="0"/>
              <a:t>Környezeti hatások 2.</a:t>
            </a:r>
          </a:p>
          <a:p>
            <a:pPr marL="68580" indent="0">
              <a:buNone/>
            </a:pPr>
            <a:r>
              <a:rPr lang="hu-HU" dirty="0"/>
              <a:t>(életmód, szenvedélyek, </a:t>
            </a:r>
            <a:r>
              <a:rPr lang="hu-HU" b="1" dirty="0"/>
              <a:t>betegségek</a:t>
            </a:r>
            <a:r>
              <a:rPr lang="hu-HU" dirty="0"/>
              <a:t>, természetes környezet hatásai (levegő, vízszennyezés stb.)</a:t>
            </a:r>
          </a:p>
          <a:p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sz="quarter" idx="14"/>
          </p:nvPr>
        </p:nvSpPr>
        <p:spPr>
          <a:effectLst/>
        </p:spPr>
        <p:txBody>
          <a:bodyPr/>
          <a:lstStyle/>
          <a:p>
            <a:endParaRPr lang="hu-H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271" y="2458616"/>
            <a:ext cx="3817299" cy="2954908"/>
          </a:xfrm>
          <a:prstGeom prst="ellipse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311" y="494206"/>
            <a:ext cx="33528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zis 5"/>
          <p:cNvSpPr/>
          <p:nvPr/>
        </p:nvSpPr>
        <p:spPr>
          <a:xfrm>
            <a:off x="4139952" y="1916832"/>
            <a:ext cx="4536504" cy="41044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5400092" y="540457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Környezeti hatás</a:t>
            </a:r>
          </a:p>
        </p:txBody>
      </p:sp>
    </p:spTree>
    <p:extLst>
      <p:ext uri="{BB962C8B-B14F-4D97-AF65-F5344CB8AC3E}">
        <p14:creationId xmlns:p14="http://schemas.microsoft.com/office/powerpoint/2010/main" val="22854637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 történik a szervezetben?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Genetika</a:t>
            </a:r>
          </a:p>
          <a:p>
            <a:endParaRPr lang="hu-HU" dirty="0"/>
          </a:p>
          <a:p>
            <a:r>
              <a:rPr lang="hu-HU" dirty="0"/>
              <a:t>Trauma, negatív életesemény aktiválása</a:t>
            </a:r>
          </a:p>
          <a:p>
            <a:endParaRPr lang="hu-HU" dirty="0"/>
          </a:p>
          <a:p>
            <a:r>
              <a:rPr lang="hu-HU" dirty="0"/>
              <a:t>Gyógyítás: pszichoterápia, gyógyszerek</a:t>
            </a: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348880"/>
            <a:ext cx="1282704" cy="349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293096"/>
            <a:ext cx="2171634" cy="1715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403" y="2276872"/>
            <a:ext cx="258127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10025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Stressz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hu-HU" dirty="0"/>
              <a:t>„folyamatos feszültség” vagy „tartós idegesség”, </a:t>
            </a:r>
          </a:p>
          <a:p>
            <a:r>
              <a:rPr lang="hu-HU" dirty="0"/>
              <a:t>negatív ingerre adott tartós negatív válaszreakció a szervezet részéről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80921"/>
            <a:ext cx="3877022" cy="2171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072" y="3717032"/>
            <a:ext cx="4226910" cy="238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30121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Stressz kiváltó okai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827584" y="2276872"/>
            <a:ext cx="3419856" cy="3493008"/>
          </a:xfrm>
        </p:spPr>
        <p:txBody>
          <a:bodyPr>
            <a:normAutofit fontScale="62500" lnSpcReduction="20000"/>
          </a:bodyPr>
          <a:lstStyle/>
          <a:p>
            <a:r>
              <a:rPr lang="hu-HU" dirty="0"/>
              <a:t>Traumatikus események </a:t>
            </a:r>
          </a:p>
          <a:p>
            <a:r>
              <a:rPr lang="hu-HU" dirty="0"/>
              <a:t>Próbatételek – Például a vizsgák az iskolában.</a:t>
            </a:r>
          </a:p>
          <a:p>
            <a:r>
              <a:rPr lang="hu-HU" dirty="0"/>
              <a:t>Belső konfliktusok </a:t>
            </a:r>
          </a:p>
          <a:p>
            <a:r>
              <a:rPr lang="hu-HU" dirty="0"/>
              <a:t>Függetlenség vagy függőség – szeretnénk, ha valaki gondoskodna rólunk és megoldaná problémáinkat.</a:t>
            </a:r>
          </a:p>
          <a:p>
            <a:r>
              <a:rPr lang="hu-HU" dirty="0"/>
              <a:t>Intim kapcsolati problémák vagy magány</a:t>
            </a:r>
          </a:p>
          <a:p>
            <a:r>
              <a:rPr lang="hu-HU" dirty="0"/>
              <a:t>Együttműködés vagy versengés közösségből való kitűnés vagy a közösségbe való beilleszkedés vágyának be nem teljesülése</a:t>
            </a:r>
          </a:p>
          <a:p>
            <a:r>
              <a:rPr lang="hu-HU" dirty="0"/>
              <a:t>Az elfojtott érzelmek, gondolatok</a:t>
            </a:r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92896"/>
            <a:ext cx="4405307" cy="2745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60648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66085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Stressz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315536"/>
            <a:ext cx="5400600" cy="3746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6225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7" y="0"/>
            <a:ext cx="28003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052736"/>
            <a:ext cx="6587342" cy="5522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0503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endParaRPr lang="hu-HU" dirty="0"/>
          </a:p>
          <a:p>
            <a:pPr marL="68580" indent="0">
              <a:buNone/>
            </a:pPr>
            <a:endParaRPr lang="hu-HU" dirty="0"/>
          </a:p>
          <a:p>
            <a:pPr marL="68580" indent="0">
              <a:buNone/>
            </a:pPr>
            <a:endParaRPr lang="hu-HU" dirty="0"/>
          </a:p>
          <a:p>
            <a:pPr marL="68580" indent="0">
              <a:buNone/>
            </a:pPr>
            <a:endParaRPr lang="hu-HU" dirty="0"/>
          </a:p>
          <a:p>
            <a:pPr marL="68580" indent="0">
              <a:buNone/>
            </a:pPr>
            <a:endParaRPr lang="hu-HU" dirty="0"/>
          </a:p>
          <a:p>
            <a:pPr marL="68580" indent="0">
              <a:buNone/>
            </a:pPr>
            <a:endParaRPr lang="hu-HU" dirty="0"/>
          </a:p>
          <a:p>
            <a:pPr marL="68580" indent="0">
              <a:buNone/>
            </a:pPr>
            <a:r>
              <a:rPr lang="hu-HU" dirty="0"/>
              <a:t>                      Köszönöm a figyelmet! </a:t>
            </a:r>
            <a:r>
              <a:rPr lang="hu-HU" dirty="0">
                <a:sym typeface="Wingdings" panose="05000000000000000000" pitchFamily="2" charset="2"/>
              </a:rPr>
              <a:t></a:t>
            </a:r>
            <a:endParaRPr lang="hu-HU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7620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043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96747" y="697260"/>
            <a:ext cx="7024744" cy="1143000"/>
          </a:xfrm>
        </p:spPr>
        <p:txBody>
          <a:bodyPr/>
          <a:lstStyle/>
          <a:p>
            <a:r>
              <a:rPr lang="hu-HU" dirty="0"/>
              <a:t>Betegség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827584" y="2230422"/>
            <a:ext cx="3419856" cy="3493008"/>
          </a:xfrm>
        </p:spPr>
        <p:txBody>
          <a:bodyPr>
            <a:normAutofit fontScale="92500" lnSpcReduction="20000"/>
          </a:bodyPr>
          <a:lstStyle/>
          <a:p>
            <a:r>
              <a:rPr lang="hu-HU" dirty="0"/>
              <a:t>Az élő szervezet olyan állapota, amelyben az életfolyamatok a normálistól eltérnek.</a:t>
            </a:r>
          </a:p>
          <a:p>
            <a:endParaRPr lang="hu-HU" dirty="0"/>
          </a:p>
          <a:p>
            <a:r>
              <a:rPr lang="hu-HU" dirty="0"/>
              <a:t>A betegség legegyszerűbben úgy fogalmazható meg, mint az egészség ellentéte.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19" y="3573016"/>
            <a:ext cx="3976021" cy="24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19" y="1268760"/>
            <a:ext cx="3976021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4022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3604" y="836306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hu-HU" dirty="0"/>
              <a:t>Betegség </a:t>
            </a:r>
            <a:br>
              <a:rPr lang="hu-HU" dirty="0"/>
            </a:br>
            <a:r>
              <a:rPr lang="hu-HU" dirty="0"/>
              <a:t>(külső eredetű) 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14"/>
          </p:nvPr>
        </p:nvSpPr>
        <p:spPr>
          <a:xfrm>
            <a:off x="648088" y="2492896"/>
            <a:ext cx="3419856" cy="3493008"/>
          </a:xfrm>
        </p:spPr>
        <p:txBody>
          <a:bodyPr/>
          <a:lstStyle/>
          <a:p>
            <a:r>
              <a:rPr lang="hu-HU" dirty="0"/>
              <a:t>Baktérium</a:t>
            </a:r>
          </a:p>
          <a:p>
            <a:r>
              <a:rPr lang="hu-HU" dirty="0"/>
              <a:t>Vírus</a:t>
            </a:r>
          </a:p>
          <a:p>
            <a:r>
              <a:rPr lang="hu-HU" dirty="0"/>
              <a:t>Parazita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77072"/>
            <a:ext cx="2160240" cy="232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716" y="836712"/>
            <a:ext cx="419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79101"/>
            <a:ext cx="360040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862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hu-HU" dirty="0"/>
              <a:t>A betegség lehet örökletes, </a:t>
            </a:r>
          </a:p>
          <a:p>
            <a:r>
              <a:rPr lang="hu-HU" dirty="0"/>
              <a:t>szervi eredetű, </a:t>
            </a:r>
          </a:p>
          <a:p>
            <a:r>
              <a:rPr lang="hu-HU" dirty="0"/>
              <a:t>sérülésből eredő.</a:t>
            </a:r>
          </a:p>
          <a:p>
            <a:endParaRPr lang="hu-HU" dirty="0"/>
          </a:p>
          <a:p>
            <a:r>
              <a:rPr lang="hu-HU" dirty="0"/>
              <a:t>Látható jelek?  </a:t>
            </a:r>
          </a:p>
          <a:p>
            <a:pPr marL="68580" indent="0">
              <a:buNone/>
            </a:pPr>
            <a:r>
              <a:rPr lang="hu-HU" dirty="0"/>
              <a:t>(Mik a látható jelek?)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7767"/>
            <a:ext cx="3075262" cy="140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717032"/>
            <a:ext cx="2794768" cy="158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2156470" cy="117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844824"/>
            <a:ext cx="2773468" cy="155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755576" y="1129308"/>
            <a:ext cx="7024744" cy="1143000"/>
          </a:xfrm>
        </p:spPr>
        <p:txBody>
          <a:bodyPr/>
          <a:lstStyle/>
          <a:p>
            <a:r>
              <a:rPr lang="hu-HU" dirty="0"/>
              <a:t>Betegség (belső)</a:t>
            </a:r>
          </a:p>
        </p:txBody>
      </p:sp>
    </p:spTree>
    <p:extLst>
      <p:ext uri="{BB962C8B-B14F-4D97-AF65-F5344CB8AC3E}">
        <p14:creationId xmlns:p14="http://schemas.microsoft.com/office/powerpoint/2010/main" val="3665839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Mentális betegség</a:t>
            </a:r>
            <a:br>
              <a:rPr lang="hu-HU" dirty="0"/>
            </a:br>
            <a:r>
              <a:rPr lang="hu-HU" dirty="0"/>
              <a:t>Valódi betegség?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2276872"/>
            <a:ext cx="3601715" cy="240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artalom helye 4"/>
          <p:cNvSpPr>
            <a:spLocks noGrp="1"/>
          </p:cNvSpPr>
          <p:nvPr>
            <p:ph sz="quarter" idx="14"/>
          </p:nvPr>
        </p:nvSpPr>
        <p:spPr>
          <a:xfrm>
            <a:off x="4427984" y="2564904"/>
            <a:ext cx="4175320" cy="1944216"/>
          </a:xfrm>
        </p:spPr>
        <p:txBody>
          <a:bodyPr/>
          <a:lstStyle/>
          <a:p>
            <a:r>
              <a:rPr lang="hu-HU" dirty="0"/>
              <a:t>Lehetünk e betegek, ha nincsenek </a:t>
            </a:r>
          </a:p>
          <a:p>
            <a:r>
              <a:rPr lang="hu-HU" dirty="0"/>
              <a:t>vagy kevés külső látható jelei vannak?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941168"/>
            <a:ext cx="27146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50912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3491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Mentális zavarok(betegségek)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endParaRPr lang="hu-HU" dirty="0"/>
          </a:p>
          <a:p>
            <a:r>
              <a:rPr lang="hu-HU" dirty="0"/>
              <a:t>Nem „testi betegségek” </a:t>
            </a:r>
            <a:r>
              <a:rPr lang="hu-HU" dirty="0" err="1"/>
              <a:t>hez</a:t>
            </a:r>
            <a:r>
              <a:rPr lang="hu-HU" dirty="0"/>
              <a:t> sorolják</a:t>
            </a:r>
          </a:p>
          <a:p>
            <a:r>
              <a:rPr lang="hu-HU" dirty="0"/>
              <a:t>Hosszú ideig alakulnak ki (anyaméh, gyermekkor, serdülőkor stb.)</a:t>
            </a:r>
          </a:p>
          <a:p>
            <a:r>
              <a:rPr lang="hu-HU" dirty="0"/>
              <a:t>Lehet örökletes (pl. fóbia)</a:t>
            </a:r>
          </a:p>
          <a:p>
            <a:r>
              <a:rPr lang="hu-HU" dirty="0"/>
              <a:t>Meghatározó a környezeti hatás</a:t>
            </a:r>
          </a:p>
          <a:p>
            <a:r>
              <a:rPr lang="hu-HU" dirty="0"/>
              <a:t>Átélt élmények, traumák</a:t>
            </a:r>
          </a:p>
          <a:p>
            <a:r>
              <a:rPr lang="hu-HU" dirty="0"/>
              <a:t>Az agyat, fejet, gerincet ért sérülések után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276" y="51355"/>
            <a:ext cx="30289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961" y="2276872"/>
            <a:ext cx="2766987" cy="1662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artalom helye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149080"/>
            <a:ext cx="2736304" cy="1838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47440"/>
            <a:ext cx="1512168" cy="1712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4844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162169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hu-HU" dirty="0"/>
              <a:t>Mi történik </a:t>
            </a:r>
            <a:br>
              <a:rPr lang="hu-HU" dirty="0"/>
            </a:br>
            <a:r>
              <a:rPr lang="hu-HU" dirty="0"/>
              <a:t>a szervezetben?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44824"/>
            <a:ext cx="3651473" cy="2070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573016"/>
            <a:ext cx="2679403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592" y="211906"/>
            <a:ext cx="1505148" cy="2257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511350"/>
            <a:ext cx="3165303" cy="1230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2887365" y="1844824"/>
            <a:ext cx="3600400" cy="439248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585" y="455780"/>
            <a:ext cx="1415981" cy="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514602" y="1340768"/>
            <a:ext cx="19935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Pozitív és negatív: emlékek   környezet</a:t>
            </a:r>
          </a:p>
          <a:p>
            <a:r>
              <a:rPr lang="hu-HU" dirty="0"/>
              <a:t>tanulás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49" y="2952663"/>
            <a:ext cx="1631811" cy="1088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5076056" y="1340768"/>
            <a:ext cx="115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Öröklés</a:t>
            </a: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813" y="3789040"/>
            <a:ext cx="1327088" cy="743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33" y="4701006"/>
            <a:ext cx="1284734" cy="71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6660232" y="2715297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Látott információk</a:t>
            </a:r>
          </a:p>
          <a:p>
            <a:r>
              <a:rPr lang="hu-HU" dirty="0"/>
              <a:t>Hallott információ 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6920070" y="4585802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Önmagunkról alkotott kép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3736483" y="6126359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/>
              <a:t>SZEMÉLYISÉG</a:t>
            </a:r>
          </a:p>
        </p:txBody>
      </p:sp>
    </p:spTree>
    <p:extLst>
      <p:ext uri="{BB962C8B-B14F-4D97-AF65-F5344CB8AC3E}">
        <p14:creationId xmlns:p14="http://schemas.microsoft.com/office/powerpoint/2010/main" val="21570612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1882</TotalTime>
  <Words>1019</Words>
  <Application>Microsoft Office PowerPoint</Application>
  <PresentationFormat>Diavetítés a képernyőre (4:3 oldalarány)</PresentationFormat>
  <Paragraphs>229</Paragraphs>
  <Slides>35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35</vt:i4>
      </vt:variant>
    </vt:vector>
  </HeadingPairs>
  <TitlesOfParts>
    <vt:vector size="39" baseType="lpstr">
      <vt:lpstr>Calibri</vt:lpstr>
      <vt:lpstr>Century Gothic</vt:lpstr>
      <vt:lpstr>Wingdings 2</vt:lpstr>
      <vt:lpstr>Austin</vt:lpstr>
      <vt:lpstr>ZAVAR(ok) MENTÁLIS ZAVAR</vt:lpstr>
      <vt:lpstr>Egészséges test</vt:lpstr>
      <vt:lpstr>Test évek során</vt:lpstr>
      <vt:lpstr>Betegség</vt:lpstr>
      <vt:lpstr>Betegség  (külső eredetű) </vt:lpstr>
      <vt:lpstr>Betegség (belső)</vt:lpstr>
      <vt:lpstr>Mentális betegség Valódi betegség?</vt:lpstr>
      <vt:lpstr>Mentális zavarok(betegségek)</vt:lpstr>
      <vt:lpstr>Mi történik  a szervezetben?</vt:lpstr>
      <vt:lpstr>Ha sérül…</vt:lpstr>
      <vt:lpstr>Többszörös személyiség (disszociatív személyiség)</vt:lpstr>
      <vt:lpstr>Tünetek</vt:lpstr>
      <vt:lpstr>Okai</vt:lpstr>
      <vt:lpstr>Mit történik a  szervezetben?</vt:lpstr>
      <vt:lpstr>Mi történik a szervezetben? </vt:lpstr>
      <vt:lpstr>Skizofrénia - tudathasadás</vt:lpstr>
      <vt:lpstr>Tünetek</vt:lpstr>
      <vt:lpstr>Oka</vt:lpstr>
      <vt:lpstr>Mit történik a  szervezetben?</vt:lpstr>
      <vt:lpstr>Bipoláris zavar</vt:lpstr>
      <vt:lpstr>Bipoláris zavar</vt:lpstr>
      <vt:lpstr>Mit történik a szervezetben? </vt:lpstr>
      <vt:lpstr>Fóbia</vt:lpstr>
      <vt:lpstr>Mi történik?</vt:lpstr>
      <vt:lpstr>Fóbiák pl.</vt:lpstr>
      <vt:lpstr>MI történik a szervezetben?</vt:lpstr>
      <vt:lpstr>Gyógyítás</vt:lpstr>
      <vt:lpstr>Depresszió</vt:lpstr>
      <vt:lpstr>Tünet (5 vagy több)</vt:lpstr>
      <vt:lpstr>Mi történik a szervezetben?</vt:lpstr>
      <vt:lpstr>Stressz</vt:lpstr>
      <vt:lpstr>Stressz kiváltó okai</vt:lpstr>
      <vt:lpstr>Stressz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Mentális betegségek</dc:title>
  <dc:creator>Csilla</dc:creator>
  <cp:lastModifiedBy>freki</cp:lastModifiedBy>
  <cp:revision>71</cp:revision>
  <dcterms:created xsi:type="dcterms:W3CDTF">2020-01-22T15:41:27Z</dcterms:created>
  <dcterms:modified xsi:type="dcterms:W3CDTF">2020-03-31T08:14:00Z</dcterms:modified>
</cp:coreProperties>
</file>