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7"/>
  </p:notesMasterIdLst>
  <p:sldIdLst>
    <p:sldId id="361" r:id="rId2"/>
    <p:sldId id="363" r:id="rId3"/>
    <p:sldId id="367" r:id="rId4"/>
    <p:sldId id="365" r:id="rId5"/>
    <p:sldId id="371" r:id="rId6"/>
    <p:sldId id="366" r:id="rId7"/>
    <p:sldId id="368" r:id="rId8"/>
    <p:sldId id="362" r:id="rId9"/>
    <p:sldId id="370" r:id="rId10"/>
    <p:sldId id="373" r:id="rId11"/>
    <p:sldId id="374" r:id="rId12"/>
    <p:sldId id="383" r:id="rId13"/>
    <p:sldId id="377" r:id="rId14"/>
    <p:sldId id="364" r:id="rId15"/>
    <p:sldId id="384" r:id="rId16"/>
    <p:sldId id="380" r:id="rId17"/>
    <p:sldId id="382" r:id="rId18"/>
    <p:sldId id="386" r:id="rId19"/>
    <p:sldId id="387" r:id="rId20"/>
    <p:sldId id="388" r:id="rId21"/>
    <p:sldId id="389" r:id="rId22"/>
    <p:sldId id="391" r:id="rId23"/>
    <p:sldId id="392" r:id="rId24"/>
    <p:sldId id="393" r:id="rId25"/>
    <p:sldId id="397" r:id="rId26"/>
    <p:sldId id="394" r:id="rId27"/>
    <p:sldId id="395" r:id="rId28"/>
    <p:sldId id="396" r:id="rId29"/>
    <p:sldId id="399" r:id="rId30"/>
    <p:sldId id="398" r:id="rId31"/>
    <p:sldId id="401" r:id="rId32"/>
    <p:sldId id="403" r:id="rId33"/>
    <p:sldId id="404" r:id="rId34"/>
    <p:sldId id="402" r:id="rId35"/>
    <p:sldId id="40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98D08-243D-4123-97E8-7CEB2638CF7D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CBB6C-221F-4D0B-8478-95271C3568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03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3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69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520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3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09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26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11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67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189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0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21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3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75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43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70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26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E744-0A0E-4D0F-A4B2-4A6C40A4F0E0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852B9B-D40E-4ADA-9CD7-D3C0B6A97E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163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2268974" y="2700592"/>
            <a:ext cx="7766936" cy="1646302"/>
          </a:xfrm>
        </p:spPr>
        <p:txBody>
          <a:bodyPr/>
          <a:lstStyle/>
          <a:p>
            <a:r>
              <a:rPr lang="hu-HU" i="1" dirty="0">
                <a:solidFill>
                  <a:srgbClr val="FF0000"/>
                </a:solidFill>
              </a:rPr>
              <a:t>SZENVED</a:t>
            </a:r>
            <a:r>
              <a:rPr lang="hu-HU" dirty="0">
                <a:solidFill>
                  <a:srgbClr val="FF0000"/>
                </a:solidFill>
              </a:rPr>
              <a:t>ÉL(j)Y</a:t>
            </a:r>
            <a:br>
              <a:rPr lang="hu-HU" dirty="0">
                <a:solidFill>
                  <a:srgbClr val="FF0000"/>
                </a:solidFill>
              </a:rPr>
            </a:b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2076027" y="4050833"/>
            <a:ext cx="7766936" cy="1096899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FARKAS CSILLA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6" y="2357195"/>
            <a:ext cx="3829308" cy="20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70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25402" cy="1281545"/>
          </a:xfrm>
        </p:spPr>
        <p:txBody>
          <a:bodyPr>
            <a:normAutofit fontScale="90000"/>
          </a:bodyPr>
          <a:lstStyle/>
          <a:p>
            <a:r>
              <a:rPr lang="hu-HU" dirty="0"/>
              <a:t>Negatív hatások </a:t>
            </a:r>
            <a:br>
              <a:rPr lang="hu-HU" dirty="0"/>
            </a:br>
            <a:r>
              <a:rPr lang="hu-HU" dirty="0"/>
              <a:t>Emberi fogyasztásra alkalmas alkohol tartalmú italok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Az alkoholt szájnyíláson át fogyasztják (megisszák)</a:t>
            </a:r>
          </a:p>
          <a:p>
            <a:r>
              <a:rPr lang="hu-HU" dirty="0"/>
              <a:t>Toxikus anyag (pl. gyártási melléktermékek)</a:t>
            </a:r>
          </a:p>
          <a:p>
            <a:r>
              <a:rPr lang="hu-HU" dirty="0"/>
              <a:t>A felszívódás a száj nyálkahártyáján keresztül megkezdődik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Hajszálerek</a:t>
            </a:r>
          </a:p>
          <a:p>
            <a:pPr marL="0" indent="0">
              <a:buNone/>
            </a:pPr>
            <a:r>
              <a:rPr lang="hu-HU" dirty="0"/>
              <a:t>Azonnal csökkenti az agyműködést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4" y="61551"/>
            <a:ext cx="19319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2326769"/>
            <a:ext cx="3404755" cy="255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89" y="4277762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66" y="4978399"/>
            <a:ext cx="1760971" cy="176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" y="5354087"/>
            <a:ext cx="1319645" cy="13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8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2782"/>
          </a:xfrm>
        </p:spPr>
        <p:txBody>
          <a:bodyPr/>
          <a:lstStyle/>
          <a:p>
            <a:r>
              <a:rPr lang="hu-HU" dirty="0"/>
              <a:t>Alkohol útja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1" y="1485900"/>
            <a:ext cx="4861368" cy="5174673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A szájból a gyomorba érve már nagyobb mennyiség kerül a vérkeringésbe, de a nagy része innen is továbbmegy a vékonybélbe. </a:t>
            </a:r>
          </a:p>
          <a:p>
            <a:r>
              <a:rPr lang="hu-HU" dirty="0"/>
              <a:t>Az alkohol legnagyobb része (kb. 80%-a) a sűrű hajszálereknek köszönhetően itt a vékonybélben szívódik fel.</a:t>
            </a:r>
          </a:p>
          <a:p>
            <a:r>
              <a:rPr lang="hu-HU" dirty="0"/>
              <a:t>A alkohol hatása annál gyorsabban jelentkezik, minél hamarabb áthalad a gyomron. Ezért van az, hogy ha üres gyomorra iszunk, gyorsabban "fejünkbe száll" az alkohol. </a:t>
            </a:r>
          </a:p>
          <a:p>
            <a:r>
              <a:rPr lang="hu-HU" dirty="0"/>
              <a:t>Két óra elteltével azonban szinte minden esetben befejeződik a felszívódás. A szervezetben lévő alkohol mennyiségét a véralkohol szint mutatja, amit ezrelékben (‰) szoktak megadni. Szervezetünk számára ezután jön a dolog neheze, a méreg lebontása. </a:t>
            </a:r>
          </a:p>
          <a:p>
            <a:r>
              <a:rPr lang="hu-HU" dirty="0"/>
              <a:t>Véralkohol = légalkohol (SZONDA)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Miért veszélyes: </a:t>
            </a:r>
          </a:p>
          <a:p>
            <a:pPr marL="0" indent="0">
              <a:buNone/>
            </a:pPr>
            <a:r>
              <a:rPr lang="hu-HU" dirty="0"/>
              <a:t>Bélnedvek, nyálkahártya pusztul – egészséges emésztés (az emésztésünk nagy részét  vékonybél végzi 90%)</a:t>
            </a:r>
          </a:p>
          <a:p>
            <a:pPr marL="0" indent="0">
              <a:buNone/>
            </a:pPr>
            <a:r>
              <a:rPr lang="hu-HU" dirty="0"/>
              <a:t>Artériákkal összekötő vérrendszer</a:t>
            </a:r>
          </a:p>
          <a:p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25" y="482745"/>
            <a:ext cx="4355162" cy="2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69" y="3421046"/>
            <a:ext cx="4182218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59" y="2792341"/>
            <a:ext cx="2189162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8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Méreganyagok eltávolítása: májban</a:t>
            </a:r>
          </a:p>
        </p:txBody>
      </p:sp>
      <p:sp>
        <p:nvSpPr>
          <p:cNvPr id="10" name="Tartalom helye 9"/>
          <p:cNvSpPr>
            <a:spLocks noGrp="1"/>
          </p:cNvSpPr>
          <p:nvPr>
            <p:ph sz="half" idx="2"/>
          </p:nvPr>
        </p:nvSpPr>
        <p:spPr>
          <a:xfrm>
            <a:off x="4902935" y="1301577"/>
            <a:ext cx="4184034" cy="3880773"/>
          </a:xfrm>
        </p:spPr>
        <p:txBody>
          <a:bodyPr/>
          <a:lstStyle/>
          <a:p>
            <a:r>
              <a:rPr lang="hu-HU" dirty="0"/>
              <a:t>Az alkoholtól többféleképpen szabadul meg a test: </a:t>
            </a:r>
          </a:p>
          <a:p>
            <a:r>
              <a:rPr lang="hu-HU" dirty="0"/>
              <a:t>- kilélegzi levegővel, izzadsággal (10%)</a:t>
            </a:r>
          </a:p>
          <a:p>
            <a:r>
              <a:rPr lang="hu-HU" dirty="0"/>
              <a:t>- máj bontja le (85%)</a:t>
            </a:r>
          </a:p>
          <a:p>
            <a:r>
              <a:rPr lang="hu-HU" dirty="0"/>
              <a:t>- többi anyagcsere termékek a vesén és tüdőn keresztül távoznak (vizelet, lélegzés)</a:t>
            </a:r>
          </a:p>
          <a:p>
            <a:r>
              <a:rPr lang="hu-HU" dirty="0"/>
              <a:t>Az ember óránként átlagosan 0,1 mg alkoholt képes lebontani. </a:t>
            </a: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6" y="3801294"/>
            <a:ext cx="4183062" cy="278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" y="1511712"/>
            <a:ext cx="2990475" cy="19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56" y="1846659"/>
            <a:ext cx="2571977" cy="156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9057664" y="3875809"/>
            <a:ext cx="2794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Veszélyes az alkohol májbetegség kialakulásához vezet: </a:t>
            </a:r>
          </a:p>
          <a:p>
            <a:r>
              <a:rPr lang="hu-HU" dirty="0"/>
              <a:t>- Kis </a:t>
            </a:r>
            <a:r>
              <a:rPr lang="hu-HU" dirty="0" err="1"/>
              <a:t>lebenykék</a:t>
            </a:r>
            <a:r>
              <a:rPr lang="hu-HU" dirty="0"/>
              <a:t> – lebontásban vesznek részt</a:t>
            </a:r>
          </a:p>
          <a:p>
            <a:r>
              <a:rPr lang="hu-HU" dirty="0"/>
              <a:t>- Toxikus anyagok gátolják a zsírok lebontását és fehérjetermelést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702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Alkoholmérgezés</a:t>
            </a:r>
            <a:br>
              <a:rPr lang="hu-HU" dirty="0"/>
            </a:br>
            <a:r>
              <a:rPr lang="hu-HU" dirty="0"/>
              <a:t>Túladagolás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75745" y="1564640"/>
            <a:ext cx="4185623" cy="1172605"/>
          </a:xfrm>
        </p:spPr>
        <p:txBody>
          <a:bodyPr/>
          <a:lstStyle/>
          <a:p>
            <a:r>
              <a:rPr lang="hu-HU" dirty="0"/>
              <a:t>Mi történik? </a:t>
            </a:r>
          </a:p>
          <a:p>
            <a:r>
              <a:rPr lang="hu-HU" dirty="0"/>
              <a:t>Kis dózis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Növeli a szív ritmusát</a:t>
            </a:r>
          </a:p>
          <a:p>
            <a:r>
              <a:rPr lang="hu-HU" dirty="0"/>
              <a:t>Kitágítja a hajszálereket (melegség)</a:t>
            </a:r>
          </a:p>
          <a:p>
            <a:r>
              <a:rPr lang="hu-HU" dirty="0"/>
              <a:t>Csökken a hőmérséklet (</a:t>
            </a:r>
            <a:r>
              <a:rPr lang="hu-HU" dirty="0" err="1"/>
              <a:t>kihülés</a:t>
            </a:r>
            <a:r>
              <a:rPr lang="hu-HU" dirty="0"/>
              <a:t> veszély)</a:t>
            </a:r>
          </a:p>
          <a:p>
            <a:r>
              <a:rPr lang="hu-HU" dirty="0"/>
              <a:t>Növeli az étvágya</a:t>
            </a:r>
          </a:p>
          <a:p>
            <a:r>
              <a:rPr lang="hu-HU" dirty="0"/>
              <a:t>Vizelési kényszer</a:t>
            </a:r>
          </a:p>
          <a:p>
            <a:r>
              <a:rPr lang="hu-HU" dirty="0"/>
              <a:t>Túlzott vagy csökkent reakcióidő</a:t>
            </a:r>
          </a:p>
          <a:p>
            <a:r>
              <a:rPr lang="hu-HU" dirty="0"/>
              <a:t>Csökken a mozgáskoordináció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/>
              <a:t>Magas dózis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/>
              <a:t>Zavarodottság</a:t>
            </a:r>
          </a:p>
          <a:p>
            <a:r>
              <a:rPr lang="hu-HU" dirty="0"/>
              <a:t>Elfolyó beszéd, értelmetlen</a:t>
            </a:r>
          </a:p>
          <a:p>
            <a:r>
              <a:rPr lang="hu-HU" dirty="0"/>
              <a:t>Látászavar</a:t>
            </a:r>
          </a:p>
          <a:p>
            <a:r>
              <a:rPr lang="hu-HU" dirty="0"/>
              <a:t>Elégtelen mozgáskoordináció</a:t>
            </a:r>
          </a:p>
          <a:p>
            <a:r>
              <a:rPr lang="hu-HU" dirty="0"/>
              <a:t>Hányinger, hányás, </a:t>
            </a:r>
          </a:p>
          <a:p>
            <a:r>
              <a:rPr lang="hu-HU" dirty="0"/>
              <a:t>Eszméletvesztés</a:t>
            </a:r>
          </a:p>
          <a:p>
            <a:r>
              <a:rPr lang="hu-HU" dirty="0" err="1"/>
              <a:t>Légézbénulás</a:t>
            </a:r>
            <a:r>
              <a:rPr lang="hu-HU" dirty="0"/>
              <a:t> vagy légzés elvesztése (halál)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4" y="233362"/>
            <a:ext cx="4252912" cy="235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46" y="4135726"/>
            <a:ext cx="4237038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454343"/>
            <a:ext cx="2619375" cy="1743075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55" y="2733516"/>
            <a:ext cx="232886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16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5" y="1512079"/>
            <a:ext cx="2889661" cy="43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77257" cy="1320800"/>
          </a:xfrm>
        </p:spPr>
        <p:txBody>
          <a:bodyPr/>
          <a:lstStyle/>
          <a:p>
            <a:r>
              <a:rPr lang="hu-HU" dirty="0"/>
              <a:t>Alkohol méreganyagok – szervi elváltozások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half" idx="1"/>
          </p:nvPr>
        </p:nvSpPr>
        <p:spPr>
          <a:xfrm>
            <a:off x="3541339" y="1742541"/>
            <a:ext cx="4184035" cy="388077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hu-HU" dirty="0"/>
              <a:t>Emésztőrendszer</a:t>
            </a:r>
          </a:p>
          <a:p>
            <a:pPr algn="ctr"/>
            <a:r>
              <a:rPr lang="hu-HU" dirty="0"/>
              <a:t>Keringési rendszer</a:t>
            </a:r>
          </a:p>
          <a:p>
            <a:pPr algn="ctr"/>
            <a:r>
              <a:rPr lang="hu-HU" dirty="0"/>
              <a:t>Tüdők</a:t>
            </a:r>
          </a:p>
          <a:p>
            <a:pPr algn="ctr"/>
            <a:r>
              <a:rPr lang="hu-HU" dirty="0"/>
              <a:t>Vesék</a:t>
            </a:r>
          </a:p>
          <a:p>
            <a:pPr algn="ctr"/>
            <a:r>
              <a:rPr lang="hu-HU" dirty="0"/>
              <a:t>Hasnyálmirigy</a:t>
            </a:r>
          </a:p>
          <a:p>
            <a:pPr algn="ctr"/>
            <a:r>
              <a:rPr lang="hu-HU" dirty="0"/>
              <a:t>Idegrendszer</a:t>
            </a:r>
          </a:p>
          <a:p>
            <a:pPr algn="ctr"/>
            <a:r>
              <a:rPr lang="hu-HU" dirty="0"/>
              <a:t>Alvási zavar</a:t>
            </a:r>
          </a:p>
          <a:p>
            <a:pPr algn="ctr"/>
            <a:r>
              <a:rPr lang="hu-HU" dirty="0"/>
              <a:t>Agykárosodás</a:t>
            </a:r>
          </a:p>
          <a:p>
            <a:pPr algn="ctr"/>
            <a:r>
              <a:rPr lang="hu-HU" dirty="0"/>
              <a:t>Májzsugor</a:t>
            </a:r>
          </a:p>
          <a:p>
            <a:pPr algn="ctr"/>
            <a:r>
              <a:rPr lang="hu-HU" dirty="0"/>
              <a:t>Epilepszia</a:t>
            </a:r>
          </a:p>
          <a:p>
            <a:pPr algn="ctr"/>
            <a:r>
              <a:rPr lang="hu-HU" dirty="0"/>
              <a:t>Impotencia</a:t>
            </a:r>
          </a:p>
          <a:p>
            <a:pPr algn="ctr"/>
            <a:r>
              <a:rPr lang="hu-HU" dirty="0"/>
              <a:t>Étvágytalanság</a:t>
            </a:r>
          </a:p>
          <a:p>
            <a:pPr algn="ctr"/>
            <a:r>
              <a:rPr lang="hu-HU" dirty="0"/>
              <a:t>Szervezet védekezőképességének csökkenése</a:t>
            </a:r>
          </a:p>
          <a:p>
            <a:pPr algn="ctr"/>
            <a:r>
              <a:rPr lang="hu-HU" dirty="0"/>
              <a:t>Mentális betegségek (pánikbetegség, szorongás depresszió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94" y="1512079"/>
            <a:ext cx="4263426" cy="434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44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ALKOHOLFOGYASZTÁS</a:t>
            </a:r>
            <a:br>
              <a:rPr lang="hu-HU" dirty="0"/>
            </a:br>
            <a:r>
              <a:rPr lang="hu-HU" dirty="0"/>
              <a:t>ALKOHOLFÜGGŐSÉG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half" idx="1"/>
          </p:nvPr>
        </p:nvSpPr>
        <p:spPr>
          <a:xfrm>
            <a:off x="416560" y="2160588"/>
            <a:ext cx="4444809" cy="4291011"/>
          </a:xfrm>
        </p:spPr>
        <p:txBody>
          <a:bodyPr/>
          <a:lstStyle/>
          <a:p>
            <a:r>
              <a:rPr lang="hu-HU" dirty="0"/>
              <a:t>1. fázis: kezdeti (alkalmi ivó, szociális ivó) Tud határt szabni az alkoholfogyasztás mértékének</a:t>
            </a:r>
          </a:p>
          <a:p>
            <a:r>
              <a:rPr lang="hu-HU" dirty="0"/>
              <a:t>2. fázis: kontrollvesztés már nem képes kontrollálni (testi, lelki tünetek), megvonási tünetek</a:t>
            </a:r>
          </a:p>
          <a:p>
            <a:r>
              <a:rPr lang="hu-HU" dirty="0"/>
              <a:t>3. fázis: krónikus függőségi állapot. </a:t>
            </a:r>
          </a:p>
          <a:p>
            <a:pPr marL="0" indent="0">
              <a:buNone/>
            </a:pPr>
            <a:r>
              <a:rPr lang="hu-HU" dirty="0"/>
              <a:t>	Saját akaratából már nem képes a 	szer elhagyására, megvonási 	tünetek, májkárosodás. </a:t>
            </a:r>
          </a:p>
          <a:p>
            <a:pPr marL="0" indent="0">
              <a:buNone/>
            </a:pPr>
            <a:r>
              <a:rPr lang="hu-HU" dirty="0"/>
              <a:t>Segítség!?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864076"/>
            <a:ext cx="3295362" cy="18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69" y="2943860"/>
            <a:ext cx="3197679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0" y="496538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5452745"/>
            <a:ext cx="232886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églalap 7"/>
          <p:cNvSpPr/>
          <p:nvPr/>
        </p:nvSpPr>
        <p:spPr>
          <a:xfrm>
            <a:off x="274548" y="6339126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4"/>
                </a:solidFill>
              </a:rPr>
              <a:t>Hanganyag</a:t>
            </a:r>
          </a:p>
        </p:txBody>
      </p:sp>
    </p:spTree>
    <p:extLst>
      <p:ext uri="{BB962C8B-B14F-4D97-AF65-F5344CB8AC3E}">
        <p14:creationId xmlns:p14="http://schemas.microsoft.com/office/powerpoint/2010/main" val="53956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Elvonási tünet</a:t>
            </a:r>
            <a:br>
              <a:rPr lang="hu-HU" dirty="0"/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8318" y="1718937"/>
            <a:ext cx="5038562" cy="457010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Komoly rosszullét</a:t>
            </a:r>
          </a:p>
          <a:p>
            <a:r>
              <a:rPr lang="hu-HU" dirty="0"/>
              <a:t>Idegesség</a:t>
            </a:r>
          </a:p>
          <a:p>
            <a:r>
              <a:rPr lang="hu-HU" dirty="0"/>
              <a:t>Nyugtalanság</a:t>
            </a:r>
          </a:p>
          <a:p>
            <a:r>
              <a:rPr lang="hu-HU" dirty="0"/>
              <a:t>Zavartság</a:t>
            </a:r>
          </a:p>
          <a:p>
            <a:r>
              <a:rPr lang="hu-HU" dirty="0"/>
              <a:t>Remegés, izzadás</a:t>
            </a:r>
          </a:p>
          <a:p>
            <a:r>
              <a:rPr lang="hu-HU" dirty="0"/>
              <a:t>Görcs, hányás </a:t>
            </a:r>
          </a:p>
          <a:p>
            <a:r>
              <a:rPr lang="hu-HU" dirty="0"/>
              <a:t>Alkoholos </a:t>
            </a:r>
            <a:r>
              <a:rPr lang="hu-HU" dirty="0" err="1"/>
              <a:t>halucináció</a:t>
            </a:r>
            <a:endParaRPr lang="hu-HU" dirty="0"/>
          </a:p>
          <a:p>
            <a:r>
              <a:rPr lang="hu-HU" dirty="0"/>
              <a:t>Roham, keringési rendszer összeomlása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Életveszély: az emberek15%-nál alakul ki. Az utolsó pohár alkohol elfogyasztása után pár órával kezdődnek a tünetek, majd 2-3 nap alatt fejlődhet ki az életet veszélyeztető állapot.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04" y="481013"/>
            <a:ext cx="5078095" cy="295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4" y="390874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48" y="5122863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2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79930" cy="1094509"/>
          </a:xfrm>
        </p:spPr>
        <p:txBody>
          <a:bodyPr/>
          <a:lstStyle/>
          <a:p>
            <a:r>
              <a:rPr lang="hu-HU" dirty="0"/>
              <a:t>Pszichikai háttér: miért lesz valaki alkoholista?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84229" y="1830736"/>
            <a:ext cx="4184035" cy="3880772"/>
          </a:xfrm>
        </p:spPr>
        <p:txBody>
          <a:bodyPr/>
          <a:lstStyle/>
          <a:p>
            <a:r>
              <a:rPr lang="hu-HU" dirty="0"/>
              <a:t>Könnyítsen terhein</a:t>
            </a:r>
          </a:p>
          <a:p>
            <a:r>
              <a:rPr lang="hu-HU" dirty="0"/>
              <a:t>Erőt gyűjtsön egy helytálláshoz</a:t>
            </a:r>
          </a:p>
          <a:p>
            <a:r>
              <a:rPr lang="hu-HU" dirty="0"/>
              <a:t>Megszabaduljon a szorongástól</a:t>
            </a:r>
          </a:p>
          <a:p>
            <a:r>
              <a:rPr lang="hu-HU" dirty="0"/>
              <a:t>Unalomtól</a:t>
            </a:r>
          </a:p>
          <a:p>
            <a:r>
              <a:rPr lang="hu-HU" dirty="0"/>
              <a:t>Ellazuljon</a:t>
            </a:r>
          </a:p>
          <a:p>
            <a:r>
              <a:rPr lang="hu-HU" dirty="0"/>
              <a:t>A baráti társaság miatt</a:t>
            </a:r>
          </a:p>
          <a:p>
            <a:r>
              <a:rPr lang="hu-HU" dirty="0"/>
              <a:t>Tudjon aludni</a:t>
            </a:r>
          </a:p>
          <a:p>
            <a:r>
              <a:rPr lang="hu-HU" dirty="0"/>
              <a:t>Jobb teljesítménye legyen</a:t>
            </a:r>
          </a:p>
          <a:p>
            <a:r>
              <a:rPr lang="hu-HU" dirty="0"/>
              <a:t>Jellem, akarat hiánya</a:t>
            </a:r>
          </a:p>
          <a:p>
            <a:endParaRPr lang="hu-H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22" y="1676400"/>
            <a:ext cx="6049637" cy="403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1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IDEGEN ÉS VEGYI ANYAGOK A SZERVEZETBEN</a:t>
            </a:r>
            <a:br>
              <a:rPr lang="hu-HU" dirty="0"/>
            </a:br>
            <a:r>
              <a:rPr lang="hu-HU" dirty="0"/>
              <a:t>2. DOHÁNYZÁS (NIKOTIN)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7754" y="2912486"/>
            <a:ext cx="5661121" cy="38416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/>
              <a:t>Nikotin: Erős méreg. 20-60mg halálos</a:t>
            </a:r>
          </a:p>
          <a:p>
            <a:pPr marL="0" indent="0" algn="just">
              <a:buNone/>
            </a:pPr>
            <a:r>
              <a:rPr lang="hu-HU" dirty="0"/>
              <a:t>mennyiségben található a dohányban, kevesebb a paradicsomban és a burgonyában. </a:t>
            </a:r>
          </a:p>
          <a:p>
            <a:pPr marL="0" indent="0">
              <a:buNone/>
            </a:pPr>
            <a:r>
              <a:rPr lang="hu-HU" dirty="0"/>
              <a:t>A leggyakrabban használt pszichoaktív drog. </a:t>
            </a:r>
          </a:p>
          <a:p>
            <a:pPr marL="0" indent="0">
              <a:buNone/>
            </a:pPr>
            <a:r>
              <a:rPr lang="hu-HU" dirty="0"/>
              <a:t>		- cigaretta, szivar, pipadohány</a:t>
            </a:r>
          </a:p>
          <a:p>
            <a:pPr marL="0" indent="0">
              <a:buNone/>
            </a:pPr>
            <a:r>
              <a:rPr lang="hu-HU" dirty="0"/>
              <a:t>Kettős függősséget okoz: </a:t>
            </a:r>
          </a:p>
          <a:p>
            <a:pPr>
              <a:buAutoNum type="arabicPeriod"/>
            </a:pPr>
            <a:r>
              <a:rPr lang="hu-HU" dirty="0">
                <a:solidFill>
                  <a:schemeClr val="tx1"/>
                </a:solidFill>
              </a:rPr>
              <a:t>A nikotin iránti vágy</a:t>
            </a:r>
          </a:p>
          <a:p>
            <a:pPr>
              <a:buAutoNum type="arabicPeriod"/>
            </a:pPr>
            <a:r>
              <a:rPr lang="hu-HU" dirty="0">
                <a:solidFill>
                  <a:schemeClr val="tx1"/>
                </a:solidFill>
              </a:rPr>
              <a:t>A cigarettázáshoz kapcsolódó rituáléhoz való hozzászokás.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93" y="334190"/>
            <a:ext cx="2451955" cy="130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31" y="2351152"/>
            <a:ext cx="3260581" cy="217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37753" y="2057400"/>
            <a:ext cx="548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Dohányzás - szenvedélybetegség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321" y="4244318"/>
            <a:ext cx="3021085" cy="223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395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CIGARETTA ÖSSZETÉTELE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7334" y="1672936"/>
            <a:ext cx="4184035" cy="4368425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chemeClr val="accent4"/>
                </a:solidFill>
              </a:rPr>
              <a:t>TUDOD E? </a:t>
            </a:r>
          </a:p>
          <a:p>
            <a:r>
              <a:rPr lang="hu-HU" dirty="0">
                <a:solidFill>
                  <a:schemeClr val="accent4"/>
                </a:solidFill>
              </a:rPr>
              <a:t>Nem csak nikotint tartalmaz a cigaretta!</a:t>
            </a:r>
          </a:p>
          <a:p>
            <a:r>
              <a:rPr lang="hu-HU" dirty="0"/>
              <a:t>Első rész: égési zóna. Hőmérséklete kb. 1000 C, itt keletkezik a füst, cigarettánként kb. 2 liter. </a:t>
            </a:r>
          </a:p>
          <a:p>
            <a:r>
              <a:rPr lang="hu-HU" dirty="0"/>
              <a:t>A másik végén helyezkedik el a füstszűrő. Ennek funkciója az lenne, hogy megszűrje a füstöt és így csökkentse az ártalmakat.</a:t>
            </a:r>
          </a:p>
          <a:p>
            <a:r>
              <a:rPr lang="hu-HU" dirty="0"/>
              <a:t> A füstnek kb. az 1/3-át szívja be a dohányos, aminek csak harmadrészét tudja megszűrni a füstszűrő.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23" y="1817256"/>
            <a:ext cx="6288549" cy="307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09" y="5411470"/>
            <a:ext cx="232886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29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Szenvedély szó jelentése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6214" y="1869440"/>
            <a:ext cx="4184035" cy="3775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MI JELENT </a:t>
            </a:r>
            <a:r>
              <a:rPr lang="hu-HU" b="1" dirty="0"/>
              <a:t>A</a:t>
            </a:r>
            <a:r>
              <a:rPr lang="hu-HU" dirty="0"/>
              <a:t> SZENVEDÉLY?</a:t>
            </a:r>
          </a:p>
          <a:p>
            <a:r>
              <a:rPr lang="hu-HU" dirty="0"/>
              <a:t>Kedélyállapot vagy hajlam, melynél fogva bizonyos indulatok folytonosan ösztönöznek minket.</a:t>
            </a:r>
          </a:p>
          <a:p>
            <a:r>
              <a:rPr lang="hu-HU" dirty="0"/>
              <a:t>A szenvedély fennáll addig, amíg ki nem elégítik s ebben az esetben megszűnik (legalábbis egy időre)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KETTŐS JELENTÉS</a:t>
            </a:r>
          </a:p>
          <a:p>
            <a:r>
              <a:rPr lang="hu-HU" dirty="0"/>
              <a:t>Pozitív és negatív szenvedélyek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84" y="1991361"/>
            <a:ext cx="5618005" cy="300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583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Nikotin útja a szervezetben: agy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342" y="1589088"/>
            <a:ext cx="5827375" cy="460389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hu-HU" dirty="0"/>
              <a:t>Alapállapotában színtelen, szagtalan, olajszerű folyadék, azonban fény és levegő hatására megbarnul, csípős ízűvé és dohányszagúvá válik. A vízzel bármely arányban elegyedik, savakkal sókat képez. Stimuláns hatású drog, használata könnyen és gyorsan erős függőséghez vezethet. </a:t>
            </a:r>
          </a:p>
          <a:p>
            <a:pPr marL="0" indent="0" algn="just">
              <a:buNone/>
            </a:pPr>
            <a:r>
              <a:rPr lang="hu-HU" dirty="0"/>
              <a:t>A szájüreg után</a:t>
            </a:r>
          </a:p>
          <a:p>
            <a:pPr>
              <a:buFontTx/>
              <a:buChar char="-"/>
            </a:pPr>
            <a:r>
              <a:rPr lang="hu-HU" dirty="0"/>
              <a:t>7 másodpercen belül hat az agyi idegsejtekre. </a:t>
            </a:r>
          </a:p>
          <a:p>
            <a:pPr>
              <a:buFontTx/>
              <a:buChar char="-"/>
            </a:pPr>
            <a:r>
              <a:rPr lang="hu-HU" dirty="0"/>
              <a:t>a szervezetben a agydúcok között elhelyezkedő nikotin receptorokhoz kapcsolódik.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Látszólag javítja a koncentrálóképességet</a:t>
            </a:r>
          </a:p>
          <a:p>
            <a:pPr>
              <a:buFontTx/>
              <a:buChar char="-"/>
            </a:pPr>
            <a:r>
              <a:rPr lang="hu-HU" dirty="0"/>
              <a:t>fokozza a sejtek aktivitását (szorongás-gátló, kedélyállapot javítása) aztán hirtelen</a:t>
            </a:r>
          </a:p>
          <a:p>
            <a:pPr>
              <a:buFontTx/>
              <a:buChar char="-"/>
            </a:pPr>
            <a:r>
              <a:rPr lang="hu-HU" dirty="0"/>
              <a:t>csökkenti a sejtek aktivitását (becsapva az idegrendszert).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/>
              <a:t>(Nikotin erős hatású méreg, egy erős dohányos a halálos adagot naponta elszívja, azonban nem egyszerre, egy időben, ezért nem okoz problémát. Halálos adag 0,9mg/kg.)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43" y="1846116"/>
            <a:ext cx="2558473" cy="191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80" y="3650278"/>
            <a:ext cx="4045528" cy="312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18144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96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Nikotin útja: szívműködés, légutak, tüdő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09418" y="1550265"/>
            <a:ext cx="4653551" cy="4603894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nikotin</a:t>
            </a:r>
            <a:r>
              <a:rPr lang="hu-HU" dirty="0"/>
              <a:t> fokozza a szívműködést, szaporább légzést eredményez, </a:t>
            </a:r>
          </a:p>
          <a:p>
            <a:r>
              <a:rPr lang="hu-HU" dirty="0"/>
              <a:t>gátolja az oxigén szállítást a vérben, légutakban </a:t>
            </a:r>
            <a:r>
              <a:rPr lang="hu-HU" dirty="0">
                <a:solidFill>
                  <a:srgbClr val="FF0000"/>
                </a:solidFill>
              </a:rPr>
              <a:t>(nitrogén, szénmonoxid</a:t>
            </a:r>
            <a:r>
              <a:rPr lang="hu-HU" dirty="0"/>
              <a:t> is keletkezik) – köhögés</a:t>
            </a:r>
          </a:p>
          <a:p>
            <a:r>
              <a:rPr lang="hu-HU" dirty="0">
                <a:solidFill>
                  <a:srgbClr val="FF0000"/>
                </a:solidFill>
              </a:rPr>
              <a:t>kátrány</a:t>
            </a:r>
            <a:r>
              <a:rPr lang="hu-HU" dirty="0"/>
              <a:t> (tüdőben,légutakon)</a:t>
            </a:r>
          </a:p>
          <a:p>
            <a:r>
              <a:rPr lang="hu-HU" dirty="0"/>
              <a:t>a légcső hámsejtjei károsodnak, a kórokozók elszaporodnak</a:t>
            </a:r>
          </a:p>
          <a:p>
            <a:r>
              <a:rPr lang="hu-HU" dirty="0"/>
              <a:t>a kátrány lerakódik a léghólyagok falára, átszakad – tüdőtágulat, fekete tüdő (tüdőrák, gégerák kockázata nő)</a:t>
            </a:r>
          </a:p>
          <a:p>
            <a:r>
              <a:rPr lang="hu-HU" dirty="0"/>
              <a:t>Érelmeszesedés – szívinfarktus, nemzőképesség visszaesése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      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12" y="137246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737177"/>
            <a:ext cx="2331027" cy="233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790" y="3650532"/>
            <a:ext cx="3304021" cy="15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3650533"/>
            <a:ext cx="2115781" cy="15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47" y="5450318"/>
            <a:ext cx="1824038" cy="140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3" y="5553074"/>
            <a:ext cx="1912159" cy="11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11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57787" y="245918"/>
            <a:ext cx="9786311" cy="1320800"/>
          </a:xfrm>
        </p:spPr>
        <p:txBody>
          <a:bodyPr/>
          <a:lstStyle/>
          <a:p>
            <a:r>
              <a:rPr lang="hu-HU" dirty="0"/>
              <a:t>BETEGSÉGEK – DOHÁNYZÁS KÖVETKEZMÉNYEI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59" y="1112261"/>
            <a:ext cx="4572251" cy="551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77" y="1205345"/>
            <a:ext cx="3356798" cy="252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16" y="3964130"/>
            <a:ext cx="3550559" cy="26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" y="1080654"/>
            <a:ext cx="2900073" cy="21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0" y="3356262"/>
            <a:ext cx="2318792" cy="17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0" y="5296981"/>
            <a:ext cx="2732778" cy="153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47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2640"/>
          </a:xfrm>
        </p:spPr>
        <p:txBody>
          <a:bodyPr/>
          <a:lstStyle/>
          <a:p>
            <a:r>
              <a:rPr lang="hu-HU" dirty="0"/>
              <a:t>Elvonási tünetek (Függőség)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822" y="2219729"/>
            <a:ext cx="5881254" cy="45265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Az elvonási tünetek nagyon hamar, az utolsó cigaretta elszívása után 30-120 perccel jelentkeznek:</a:t>
            </a:r>
          </a:p>
          <a:p>
            <a:r>
              <a:rPr lang="hu-HU" dirty="0"/>
              <a:t>rossz közérzet,</a:t>
            </a:r>
          </a:p>
          <a:p>
            <a:r>
              <a:rPr lang="hu-HU" dirty="0"/>
              <a:t>szorongás,</a:t>
            </a:r>
          </a:p>
          <a:p>
            <a:r>
              <a:rPr lang="hu-HU" dirty="0"/>
              <a:t>depresszió,</a:t>
            </a:r>
          </a:p>
          <a:p>
            <a:r>
              <a:rPr lang="hu-HU" dirty="0"/>
              <a:t>ingerlékenység,</a:t>
            </a:r>
          </a:p>
          <a:p>
            <a:r>
              <a:rPr lang="hu-HU" dirty="0"/>
              <a:t>nyugtalanság,</a:t>
            </a:r>
          </a:p>
          <a:p>
            <a:r>
              <a:rPr lang="hu-HU" dirty="0"/>
              <a:t>idegesség,</a:t>
            </a:r>
          </a:p>
          <a:p>
            <a:r>
              <a:rPr lang="hu-HU" dirty="0"/>
              <a:t>düh,</a:t>
            </a:r>
          </a:p>
          <a:p>
            <a:r>
              <a:rPr lang="hu-HU" dirty="0"/>
              <a:t>a koncentrálás nehézsége,</a:t>
            </a:r>
          </a:p>
          <a:p>
            <a:r>
              <a:rPr lang="hu-HU" dirty="0"/>
              <a:t>csökkent szívműködés, </a:t>
            </a:r>
          </a:p>
          <a:p>
            <a:r>
              <a:rPr lang="hu-HU" dirty="0"/>
              <a:t>az étvágy fokozódása,</a:t>
            </a:r>
          </a:p>
          <a:p>
            <a:r>
              <a:rPr lang="hu-HU" dirty="0"/>
              <a:t>hízás,</a:t>
            </a:r>
          </a:p>
          <a:p>
            <a:r>
              <a:rPr lang="hu-HU" dirty="0"/>
              <a:t>az emésztőrendszer zavara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092680"/>
            <a:ext cx="5143068" cy="385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45" y="1460420"/>
            <a:ext cx="12255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65760" y="1767840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53803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7" y="919941"/>
            <a:ext cx="6587880" cy="49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6504" b="11508"/>
          <a:stretch/>
        </p:blipFill>
        <p:spPr bwMode="auto">
          <a:xfrm>
            <a:off x="7096987" y="640123"/>
            <a:ext cx="4804064" cy="26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482" y="0"/>
            <a:ext cx="1998518" cy="12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7096987" y="3748362"/>
            <a:ext cx="51365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Leggyakoribb dohányzást kiváltó helyzetek:</a:t>
            </a:r>
          </a:p>
          <a:p>
            <a:r>
              <a:rPr lang="hu-HU" dirty="0"/>
              <a:t> Étkezés után</a:t>
            </a:r>
          </a:p>
          <a:p>
            <a:r>
              <a:rPr lang="hu-HU" dirty="0"/>
              <a:t> Italfogyasztás mellett</a:t>
            </a:r>
          </a:p>
          <a:p>
            <a:r>
              <a:rPr lang="hu-HU" dirty="0"/>
              <a:t> Stressz és feszültség esetén</a:t>
            </a:r>
          </a:p>
          <a:p>
            <a:r>
              <a:rPr lang="hu-HU" dirty="0"/>
              <a:t> A barátokkal való együttlétnél</a:t>
            </a:r>
          </a:p>
          <a:p>
            <a:r>
              <a:rPr lang="hu-HU" dirty="0"/>
              <a:t> Kávé vagy tea mellett</a:t>
            </a:r>
          </a:p>
          <a:p>
            <a:r>
              <a:rPr lang="hu-HU" dirty="0"/>
              <a:t> Buliban</a:t>
            </a:r>
          </a:p>
          <a:p>
            <a:r>
              <a:rPr lang="hu-HU" dirty="0"/>
              <a:t> Vezetés közben</a:t>
            </a:r>
          </a:p>
          <a:p>
            <a:r>
              <a:rPr lang="hu-HU" dirty="0"/>
              <a:t> Unatkozáskor</a:t>
            </a:r>
          </a:p>
          <a:p>
            <a:r>
              <a:rPr lang="hu-HU" dirty="0"/>
              <a:t> Reggeli felébredés után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0150"/>
            <a:ext cx="24749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935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LESZOKÁS</a:t>
            </a:r>
          </a:p>
        </p:txBody>
      </p:sp>
      <p:sp>
        <p:nvSpPr>
          <p:cNvPr id="4" name="Téglalap 3"/>
          <p:cNvSpPr/>
          <p:nvPr/>
        </p:nvSpPr>
        <p:spPr>
          <a:xfrm>
            <a:off x="5201920" y="252294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hu-HU" b="1" dirty="0"/>
            </a:br>
            <a:r>
              <a:rPr lang="hu-HU" b="1" dirty="0"/>
              <a:t>A siker jutalmáról</a:t>
            </a:r>
            <a:endParaRPr lang="hu-HU" dirty="0"/>
          </a:p>
          <a:p>
            <a:r>
              <a:rPr lang="hu-HU" dirty="0"/>
              <a:t>Erőfeszítését megköszöni a szervezeted</a:t>
            </a:r>
          </a:p>
          <a:p>
            <a:r>
              <a:rPr lang="hu-HU" dirty="0">
                <a:solidFill>
                  <a:srgbClr val="FF0000"/>
                </a:solidFill>
              </a:rPr>
              <a:t>5 perc múlva</a:t>
            </a:r>
            <a:r>
              <a:rPr lang="hu-HU" dirty="0"/>
              <a:t>: A szív oxigénnel való ellátottsága nő.</a:t>
            </a:r>
          </a:p>
          <a:p>
            <a:r>
              <a:rPr lang="hu-HU" dirty="0"/>
              <a:t>20 perc múlva: A pulzusszám és a vérnyomás csökken, a végtagok hőmérséklete emelkedik.</a:t>
            </a:r>
          </a:p>
          <a:p>
            <a:r>
              <a:rPr lang="hu-HU" dirty="0"/>
              <a:t>24 óra múlva: A szívinfarktus veszélye csökken. A szervezet fizikai terhelhetősége nő.</a:t>
            </a:r>
          </a:p>
          <a:p>
            <a:r>
              <a:rPr lang="hu-HU" dirty="0"/>
              <a:t>48 óra múlva: Az íz- és szagérzékelés jelentősen javul. A lehelet dohány füstszaga megszűnik.</a:t>
            </a:r>
          </a:p>
          <a:p>
            <a:r>
              <a:rPr lang="hu-HU" dirty="0"/>
              <a:t>3 hónap múlva: Az agyvérzés veszélye csökken. A köhögés csökken.</a:t>
            </a:r>
          </a:p>
          <a:p>
            <a:r>
              <a:rPr lang="hu-HU" dirty="0"/>
              <a:t>9 hónap múlva: Egykori dohányzása már nem veszélyezteti születendő gyermekét.</a:t>
            </a:r>
          </a:p>
          <a:p>
            <a:r>
              <a:rPr lang="hu-HU" dirty="0"/>
              <a:t>1 év múlva: A szívinfarktus és gyomorfekély veszélye a dohányosokéhoz képest felére csökken.</a:t>
            </a:r>
          </a:p>
          <a:p>
            <a:r>
              <a:rPr lang="hu-HU" dirty="0">
                <a:solidFill>
                  <a:srgbClr val="FF0000"/>
                </a:solidFill>
              </a:rPr>
              <a:t>5 év múlva</a:t>
            </a:r>
            <a:r>
              <a:rPr lang="hu-HU" dirty="0"/>
              <a:t>: A műtéttel nem gyógyítható tüdőrák valószínűsége a felére csökken.</a:t>
            </a:r>
          </a:p>
          <a:p>
            <a:r>
              <a:rPr lang="hu-HU" dirty="0"/>
              <a:t>10 év múlva: A műtéttel nem gyógyítható tüdőrák és más daganatok valószínűsége ugyanaz, mint nemdohányzók esetén.</a:t>
            </a:r>
          </a:p>
          <a:p>
            <a:r>
              <a:rPr lang="hu-HU" dirty="0"/>
              <a:t>15 év múlva: A szívinfarktus kockázata megegyezik a nemdohányzókéval. </a:t>
            </a:r>
          </a:p>
          <a:p>
            <a:endParaRPr lang="hu-HU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1" y="362244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" y="5463540"/>
            <a:ext cx="2095500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27" y="4631611"/>
            <a:ext cx="2002815" cy="14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42" y="2162125"/>
            <a:ext cx="1473200" cy="78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18160" y="1838960"/>
            <a:ext cx="290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Hogyan lehet leszokni?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0861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IDEGEN, VEGYI ANYAGOK A SZERVEZETBEN</a:t>
            </a:r>
            <a:br>
              <a:rPr lang="hu-HU" dirty="0"/>
            </a:br>
            <a:r>
              <a:rPr lang="hu-HU" dirty="0"/>
              <a:t>3. KOFFEIN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2" y="2015116"/>
            <a:ext cx="8645237" cy="439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90" y="104458"/>
            <a:ext cx="2451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954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91" y="609599"/>
            <a:ext cx="9902535" cy="1364673"/>
          </a:xfrm>
        </p:spPr>
        <p:txBody>
          <a:bodyPr/>
          <a:lstStyle/>
          <a:p>
            <a:r>
              <a:rPr lang="hu-HU" dirty="0"/>
              <a:t>IDEGEN ÉS VEGYI ANYAGOK A SZERVEZETBEN</a:t>
            </a:r>
            <a:br>
              <a:rPr lang="hu-HU" dirty="0"/>
            </a:br>
            <a:r>
              <a:rPr lang="hu-HU" dirty="0"/>
              <a:t>DROGOK: KOFFEIN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53" y="1360386"/>
            <a:ext cx="3366655" cy="536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0434" y="2314170"/>
            <a:ext cx="3383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Drogok: szervezetbe jutva megváltoztatják az ember testi, lelki és értelmi funkcióit.</a:t>
            </a:r>
          </a:p>
          <a:p>
            <a:r>
              <a:rPr lang="hu-HU" dirty="0"/>
              <a:t>Pszichoaktív szerek</a:t>
            </a:r>
          </a:p>
          <a:p>
            <a:r>
              <a:rPr lang="hu-HU" dirty="0"/>
              <a:t>Az élő szervezetbe jutva megváltoztatják az idegrendszer működését.</a:t>
            </a:r>
          </a:p>
          <a:p>
            <a:endParaRPr lang="hu-HU" dirty="0"/>
          </a:p>
          <a:p>
            <a:r>
              <a:rPr lang="hu-HU" dirty="0"/>
              <a:t>ENGERGIA ITALOKBAN</a:t>
            </a:r>
          </a:p>
          <a:p>
            <a:r>
              <a:rPr lang="hu-HU" dirty="0"/>
              <a:t>32MG/100ML</a:t>
            </a:r>
          </a:p>
        </p:txBody>
      </p:sp>
    </p:spTree>
    <p:extLst>
      <p:ext uri="{BB962C8B-B14F-4D97-AF65-F5344CB8AC3E}">
        <p14:creationId xmlns:p14="http://schemas.microsoft.com/office/powerpoint/2010/main" val="263678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KOFFEIN?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83361"/>
            <a:ext cx="3864186" cy="4558002"/>
          </a:xfrm>
        </p:spPr>
        <p:txBody>
          <a:bodyPr/>
          <a:lstStyle/>
          <a:p>
            <a:r>
              <a:rPr lang="hu-HU" dirty="0"/>
              <a:t>Etiópia – </a:t>
            </a:r>
            <a:r>
              <a:rPr lang="hu-HU" dirty="0" err="1"/>
              <a:t>Kaffa</a:t>
            </a:r>
            <a:r>
              <a:rPr lang="hu-HU" dirty="0"/>
              <a:t> vidék (koffein)</a:t>
            </a:r>
          </a:p>
          <a:p>
            <a:r>
              <a:rPr lang="hu-HU" dirty="0"/>
              <a:t>Fehér, keserű ízű kristályos szerkezetű vegyület.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Megtalálható a:</a:t>
            </a:r>
          </a:p>
          <a:p>
            <a:r>
              <a:rPr lang="hu-HU" dirty="0"/>
              <a:t>kávéban, teában, a kakaóban, a kólában, a csokoládéban, a</a:t>
            </a:r>
          </a:p>
          <a:p>
            <a:r>
              <a:rPr lang="hu-HU" dirty="0"/>
              <a:t>fájdalomcsillapítókban és még legalább hatvan növényben. </a:t>
            </a:r>
          </a:p>
          <a:p>
            <a:r>
              <a:rPr lang="hu-HU" dirty="0"/>
              <a:t>Egy csésze kávéban átlagosan 100 mg koffein van.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18" y="2225040"/>
            <a:ext cx="3727667" cy="135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23" y="114300"/>
            <a:ext cx="35718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18" y="3855719"/>
            <a:ext cx="5363210" cy="268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793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KOFFEIN A SZERVEZETBEN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0080" y="1280161"/>
            <a:ext cx="5059680" cy="476120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központi idegrendszerre hat</a:t>
            </a:r>
          </a:p>
          <a:p>
            <a:pPr marL="0" indent="0">
              <a:buNone/>
            </a:pPr>
            <a:r>
              <a:rPr lang="hu-HU" dirty="0"/>
              <a:t>              - agykéregre (csökkenti a fáradtságot)</a:t>
            </a:r>
          </a:p>
          <a:p>
            <a:pPr marL="0" indent="0">
              <a:buNone/>
            </a:pPr>
            <a:r>
              <a:rPr lang="hu-HU" dirty="0"/>
              <a:t>		-  légzésért felelős idegközpontokra   			hat (szaporább légzés, 			             </a:t>
            </a:r>
            <a:r>
              <a:rPr lang="hu-HU" dirty="0" err="1"/>
              <a:t>trachycardia-szívritmuszavar</a:t>
            </a:r>
            <a:r>
              <a:rPr lang="hu-HU" dirty="0"/>
              <a:t>, 				nem kap elég vért a többi szerv)</a:t>
            </a:r>
          </a:p>
          <a:p>
            <a:pPr marL="0" indent="0">
              <a:buNone/>
            </a:pPr>
            <a:r>
              <a:rPr lang="hu-HU" dirty="0"/>
              <a:t>		-  szívritmust növeli, kitágítja a  				koszorúér, szűkíti az agyi ereket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45 perc elteltével (súlytól függően) fejti ki hatását, főként a gyomor nyálkahártyáján keresztül.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Helycobacter</a:t>
            </a:r>
            <a:endParaRPr lang="hu-H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0" y="4931410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480" y="4409865"/>
            <a:ext cx="1604644" cy="213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4636770"/>
            <a:ext cx="2590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81" y="267970"/>
            <a:ext cx="2692188" cy="23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2057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4" y="1064222"/>
            <a:ext cx="3067569" cy="170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22" y="106422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9" y="1064223"/>
            <a:ext cx="2732833" cy="18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03" y="3277452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4" y="3239024"/>
            <a:ext cx="3051554" cy="179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8" y="3277452"/>
            <a:ext cx="2786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12" y="5265237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701" y="3077236"/>
            <a:ext cx="2284642" cy="122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80" y="5280327"/>
            <a:ext cx="1946246" cy="148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246034" y="285225"/>
            <a:ext cx="5394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POZITÍV ÉS NEGATÍV SZENVEDÉLYEK</a:t>
            </a:r>
          </a:p>
        </p:txBody>
      </p:sp>
    </p:spTree>
    <p:extLst>
      <p:ext uri="{BB962C8B-B14F-4D97-AF65-F5344CB8AC3E}">
        <p14:creationId xmlns:p14="http://schemas.microsoft.com/office/powerpoint/2010/main" val="31937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KOFFEIN NEGATÍV HATÁSAI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57961"/>
            <a:ext cx="6475306" cy="45834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/>
              <a:t>Negatív hatásai továbbá: 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FÜGGŐSÉGET OKOZ!!! A SZERVEZET HOZZÁSZOKIK!</a:t>
            </a:r>
          </a:p>
          <a:p>
            <a:r>
              <a:rPr lang="hu-HU" dirty="0"/>
              <a:t>álmatlanságot okozhat,</a:t>
            </a:r>
          </a:p>
          <a:p>
            <a:r>
              <a:rPr lang="hu-HU" dirty="0"/>
              <a:t>gyorsítja az ásványi anyagok kiürülését a szervezetből,</a:t>
            </a:r>
          </a:p>
          <a:p>
            <a:r>
              <a:rPr lang="hu-HU" dirty="0"/>
              <a:t>migrént válthat ki,</a:t>
            </a:r>
          </a:p>
          <a:p>
            <a:r>
              <a:rPr lang="hu-HU" dirty="0"/>
              <a:t>szűkíti az ereket, remegést, erős szívdobogásérzést,</a:t>
            </a:r>
          </a:p>
          <a:p>
            <a:r>
              <a:rPr lang="hu-HU" dirty="0"/>
              <a:t>verejtékezést, gyors légzést válthat ki,</a:t>
            </a:r>
          </a:p>
          <a:p>
            <a:r>
              <a:rPr lang="hu-HU" dirty="0"/>
              <a:t>a koffein megnehezíti a fogamzást, átjut a méhlepényen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Elvonási tünetek: </a:t>
            </a:r>
          </a:p>
          <a:p>
            <a:pPr marL="0" indent="0">
              <a:buNone/>
            </a:pPr>
            <a:r>
              <a:rPr lang="hu-HU" dirty="0"/>
              <a:t>hasonlóak az alkoholhoz, dohányzáshoz</a:t>
            </a:r>
          </a:p>
          <a:p>
            <a:pPr marL="0" indent="0">
              <a:buNone/>
            </a:pPr>
            <a:r>
              <a:rPr lang="hu-HU" dirty="0"/>
              <a:t>a rituálé (megfőzöm a kávét) hiányérzete</a:t>
            </a:r>
          </a:p>
          <a:p>
            <a:pPr marL="0" indent="0">
              <a:buNone/>
            </a:pPr>
            <a:r>
              <a:rPr lang="hu-HU" dirty="0"/>
              <a:t>idegesség, frusztráció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Hogyan lehet leszokni?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42" y="242570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645" y="2621280"/>
            <a:ext cx="37306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17" y="481711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10" y="5281612"/>
            <a:ext cx="2451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7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24906" cy="1320800"/>
          </a:xfrm>
        </p:spPr>
        <p:txBody>
          <a:bodyPr/>
          <a:lstStyle/>
          <a:p>
            <a:r>
              <a:rPr lang="hu-HU" dirty="0"/>
              <a:t>IDEGEN ÉS VEGYI ANYAGOK A SZERVEZETBEN</a:t>
            </a:r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4. DEPRESSZÁNS GYÓGYSZEREK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4910666" cy="4179251"/>
          </a:xfrm>
        </p:spPr>
        <p:txBody>
          <a:bodyPr/>
          <a:lstStyle/>
          <a:p>
            <a:r>
              <a:rPr lang="hu-HU" dirty="0"/>
              <a:t>Ezek a szerek tabletta formájában forgalomba kerülő gyógyszerek. Szájon át használják őket. </a:t>
            </a:r>
          </a:p>
          <a:p>
            <a:r>
              <a:rPr lang="hu-HU" dirty="0"/>
              <a:t>Hozzászokás</a:t>
            </a:r>
          </a:p>
          <a:p>
            <a:r>
              <a:rPr lang="hu-HU" dirty="0"/>
              <a:t>Folyamatos használat mellett egyre növekvő mennyiség használata jellemző.</a:t>
            </a:r>
          </a:p>
          <a:p>
            <a:r>
              <a:rPr lang="hu-HU" dirty="0"/>
              <a:t>Az antidepresszáns gyógyszerek használata komoly testi és lelki függőséget alakít ki.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81" y="1751013"/>
            <a:ext cx="3467418" cy="20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15" y="43005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30" y="5296218"/>
            <a:ext cx="2451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96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15786" cy="13208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IDEGEN ÉS VEGYI ANYAGOK A SZERVEZETBEN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4. DEPRESSZÁNS GYÓGYSZEREK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6292426" cy="3880773"/>
          </a:xfrm>
        </p:spPr>
        <p:txBody>
          <a:bodyPr>
            <a:normAutofit lnSpcReduction="10000"/>
          </a:bodyPr>
          <a:lstStyle/>
          <a:p>
            <a:r>
              <a:rPr lang="hu-HU" dirty="0"/>
              <a:t>Elsősorban nyugtató, szorongásoldó hatásuk miatt használják</a:t>
            </a:r>
          </a:p>
          <a:p>
            <a:r>
              <a:rPr lang="hu-HU" dirty="0"/>
              <a:t>Eltűnnek a testi és lelki problémák látszólagosan.</a:t>
            </a:r>
          </a:p>
          <a:p>
            <a:pPr marL="0" indent="0">
              <a:buNone/>
            </a:pPr>
            <a:r>
              <a:rPr lang="hu-HU" dirty="0"/>
              <a:t>VESZÉLYEK:</a:t>
            </a:r>
          </a:p>
          <a:p>
            <a:pPr marL="0" indent="0">
              <a:buNone/>
            </a:pPr>
            <a:r>
              <a:rPr lang="hu-HU" dirty="0"/>
              <a:t>túladagolásuk halálhoz vezethet </a:t>
            </a:r>
          </a:p>
          <a:p>
            <a:pPr marL="0" indent="0">
              <a:buNone/>
            </a:pPr>
            <a:r>
              <a:rPr lang="hu-HU" dirty="0"/>
              <a:t>a megváltozott érzékletek és csökkent reflexek mellett baleset lehetséges </a:t>
            </a:r>
          </a:p>
          <a:p>
            <a:pPr marL="0" indent="0">
              <a:buNone/>
            </a:pPr>
            <a:r>
              <a:rPr lang="hu-HU" dirty="0"/>
              <a:t>a rendszeres használat, a túladagolás vagy a megvonás a memória sérüléséhez, memóriazavarokhoz, vagy az észlelés zavaraihoz vezethet </a:t>
            </a:r>
          </a:p>
          <a:p>
            <a:pPr marL="0" indent="0">
              <a:buNone/>
            </a:pPr>
            <a:r>
              <a:rPr lang="hu-HU" dirty="0"/>
              <a:t>súlyos figyelemzavar, a koncentrálóképesség sérülése jelentkezhet.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83" y="1531303"/>
            <a:ext cx="2981506" cy="198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28" y="402082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29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17386" cy="1290320"/>
          </a:xfrm>
        </p:spPr>
        <p:txBody>
          <a:bodyPr/>
          <a:lstStyle/>
          <a:p>
            <a:r>
              <a:rPr lang="hu-HU" dirty="0"/>
              <a:t>IDEGEN ÉS VEGYI ANYAGOK A SZERVEZETBEN</a:t>
            </a:r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4. DEPRESSZÁNS GYÓGYSZEREK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4" y="2233757"/>
            <a:ext cx="5285690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65" y="4043681"/>
            <a:ext cx="4113924" cy="21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1647825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76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ELVONÁSI TÜNETEK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767841"/>
            <a:ext cx="4290906" cy="4273522"/>
          </a:xfrm>
        </p:spPr>
        <p:txBody>
          <a:bodyPr/>
          <a:lstStyle/>
          <a:p>
            <a:r>
              <a:rPr lang="hu-HU" dirty="0"/>
              <a:t>Elvonási tünetek: A jelentősebb testi elvonási tünetek a fejfájás, alvászavar, alvási képtelenség, remegés, fülzúgás,</a:t>
            </a:r>
          </a:p>
          <a:p>
            <a:r>
              <a:rPr lang="hu-HU" dirty="0"/>
              <a:t>verejtékezés és epilepsziás rohamok megjelenése. </a:t>
            </a:r>
          </a:p>
          <a:p>
            <a:r>
              <a:rPr lang="hu-HU" dirty="0"/>
              <a:t>Pszichésen szorongás, a koncentráció nehézsége, fáradtságérzés, </a:t>
            </a:r>
          </a:p>
          <a:p>
            <a:r>
              <a:rPr lang="hu-HU" dirty="0"/>
              <a:t>Súlyos depresszió, nyugtalanság, hallucinációk vagy akár elmebeteg állapotok alakulhatnak ki.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748348"/>
            <a:ext cx="4978400" cy="27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3" y="396811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03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ÖSSZEFOGLALÁS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3334" y="1723709"/>
            <a:ext cx="8596668" cy="3880773"/>
          </a:xfrm>
        </p:spPr>
        <p:txBody>
          <a:bodyPr/>
          <a:lstStyle/>
          <a:p>
            <a:r>
              <a:rPr lang="hu-HU" dirty="0"/>
              <a:t>Az élő szervezetbe jutva megváltoztatják a központi idegrendszer működését.</a:t>
            </a:r>
          </a:p>
          <a:p>
            <a:r>
              <a:rPr lang="hu-HU" dirty="0"/>
              <a:t>Módosult tudatállapot (valós és nem valós állapot szétválasztásának hiánya).</a:t>
            </a:r>
          </a:p>
          <a:p>
            <a:r>
              <a:rPr lang="hu-HU" dirty="0"/>
              <a:t>Örömszerzés és közérzet javítása a cél.</a:t>
            </a:r>
          </a:p>
          <a:p>
            <a:r>
              <a:rPr lang="hu-HU" dirty="0"/>
              <a:t>Hiányuk elvonási tünetekkel jár.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85" y="3332480"/>
            <a:ext cx="5808964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59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Szenvedély csoportosítása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584747" y="1479496"/>
            <a:ext cx="4185623" cy="576262"/>
          </a:xfrm>
        </p:spPr>
        <p:txBody>
          <a:bodyPr/>
          <a:lstStyle/>
          <a:p>
            <a:r>
              <a:rPr lang="hu-HU" dirty="0"/>
              <a:t>POZITÍV SZENVEDÉLYEK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424075" y="2393296"/>
            <a:ext cx="4185623" cy="3304117"/>
          </a:xfrm>
        </p:spPr>
        <p:txBody>
          <a:bodyPr/>
          <a:lstStyle/>
          <a:p>
            <a:r>
              <a:rPr lang="hu-HU" dirty="0"/>
              <a:t>Pozitív emberi magatartás valami vagy valaki iránt </a:t>
            </a:r>
          </a:p>
          <a:p>
            <a:pPr marL="0" indent="0">
              <a:buNone/>
            </a:pPr>
            <a:r>
              <a:rPr lang="hu-HU" dirty="0"/>
              <a:t>(pl. főzés, biciklizés)</a:t>
            </a:r>
          </a:p>
          <a:p>
            <a:r>
              <a:rPr lang="hu-HU" dirty="0"/>
              <a:t>Pozitív hatása van magunkra nézve és a környezetünk számára is.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3"/>
          </p:nvPr>
        </p:nvSpPr>
        <p:spPr>
          <a:xfrm>
            <a:off x="5122889" y="1551962"/>
            <a:ext cx="4185618" cy="490103"/>
          </a:xfrm>
        </p:spPr>
        <p:txBody>
          <a:bodyPr/>
          <a:lstStyle/>
          <a:p>
            <a:r>
              <a:rPr lang="hu-HU" dirty="0"/>
              <a:t>NEGATÍV SZENVEDÉLYEK</a:t>
            </a:r>
          </a:p>
        </p:txBody>
      </p:sp>
      <p:sp>
        <p:nvSpPr>
          <p:cNvPr id="11" name="Tartalom helye 10"/>
          <p:cNvSpPr>
            <a:spLocks noGrp="1"/>
          </p:cNvSpPr>
          <p:nvPr>
            <p:ph sz="quarter" idx="4"/>
          </p:nvPr>
        </p:nvSpPr>
        <p:spPr>
          <a:xfrm>
            <a:off x="4999839" y="2323749"/>
            <a:ext cx="4131549" cy="40827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/>
              <a:t> </a:t>
            </a:r>
            <a:r>
              <a:rPr lang="hu-HU" sz="2100" dirty="0"/>
              <a:t>Az egészségünket, környezetünket és a környezetünk egészségét veszélyeztető káros szenvedélyek:</a:t>
            </a:r>
          </a:p>
          <a:p>
            <a:pPr marL="0" indent="0">
              <a:buNone/>
            </a:pPr>
            <a:r>
              <a:rPr lang="hu-HU" sz="2100" dirty="0"/>
              <a:t>1. Vegyi anyagok bejuttatása a szervezetbe</a:t>
            </a:r>
          </a:p>
          <a:p>
            <a:r>
              <a:rPr lang="hu-HU" sz="2100" dirty="0"/>
              <a:t>alkoholfogyasztás, </a:t>
            </a:r>
          </a:p>
          <a:p>
            <a:r>
              <a:rPr lang="hu-HU" sz="2100" dirty="0"/>
              <a:t>dohányzás, </a:t>
            </a:r>
          </a:p>
          <a:p>
            <a:r>
              <a:rPr lang="hu-HU" sz="2100" dirty="0"/>
              <a:t>a kábítószer </a:t>
            </a:r>
          </a:p>
          <a:p>
            <a:r>
              <a:rPr lang="hu-HU" sz="2100" dirty="0"/>
              <a:t>és más élvezeti szerek fogyasztása (pl. gyógyszer, kávé)</a:t>
            </a:r>
          </a:p>
          <a:p>
            <a:pPr marL="0" indent="0">
              <a:buNone/>
            </a:pPr>
            <a:r>
              <a:rPr lang="hu-HU" sz="2100" dirty="0"/>
              <a:t>2. Nem vegyi anyagokkal kapcsolatos szenvedélyek (viselkedési szenvedély)</a:t>
            </a:r>
          </a:p>
          <a:p>
            <a:pPr marL="0" indent="0">
              <a:buNone/>
            </a:pPr>
            <a:r>
              <a:rPr lang="hu-HU" sz="2100" dirty="0"/>
              <a:t>Pl. játékfüggőség, vásárlási kényszer, kleptománia, </a:t>
            </a:r>
            <a:r>
              <a:rPr lang="hu-HU" sz="2100" dirty="0" err="1"/>
              <a:t>piromania</a:t>
            </a:r>
            <a:endParaRPr lang="hu-HU" sz="2100" dirty="0"/>
          </a:p>
          <a:p>
            <a:pPr marL="0" indent="0">
              <a:buNone/>
            </a:pPr>
            <a:endParaRPr lang="hu-HU" sz="2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67" y="880828"/>
            <a:ext cx="2329588" cy="124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0" y="4268511"/>
            <a:ext cx="1568829" cy="194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50" y="4598044"/>
            <a:ext cx="1712276" cy="128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32" y="3024278"/>
            <a:ext cx="2724716" cy="153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373" y="4780545"/>
            <a:ext cx="27336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2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308219" y="299207"/>
            <a:ext cx="8596668" cy="791361"/>
          </a:xfrm>
        </p:spPr>
        <p:txBody>
          <a:bodyPr>
            <a:normAutofit fontScale="90000"/>
          </a:bodyPr>
          <a:lstStyle/>
          <a:p>
            <a:r>
              <a:rPr lang="hu-HU" dirty="0"/>
              <a:t>A szenvedélyből betegség = szenvedélybetegség </a:t>
            </a:r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251671" y="1878172"/>
            <a:ext cx="5539530" cy="38807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2400" b="1" dirty="0"/>
              <a:t>Kialakulásának okai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Genetikai tényezők (öröklött) </a:t>
            </a:r>
          </a:p>
          <a:p>
            <a:pPr marL="0" indent="0">
              <a:buNone/>
            </a:pPr>
            <a:r>
              <a:rPr lang="hu-HU" dirty="0"/>
              <a:t>		Hajlam</a:t>
            </a:r>
          </a:p>
          <a:p>
            <a:pPr marL="0" indent="0">
              <a:buNone/>
            </a:pPr>
            <a:r>
              <a:rPr lang="hu-HU" dirty="0"/>
              <a:t>Pszichés tényezők </a:t>
            </a:r>
          </a:p>
          <a:p>
            <a:pPr marL="0" indent="0">
              <a:buNone/>
            </a:pPr>
            <a:r>
              <a:rPr lang="hu-HU" dirty="0"/>
              <a:t>                Kora gyermekkori élmények, traumák</a:t>
            </a:r>
          </a:p>
          <a:p>
            <a:pPr marL="0" indent="0">
              <a:buNone/>
            </a:pPr>
            <a:r>
              <a:rPr lang="hu-HU" dirty="0"/>
              <a:t>Szociális tényezők</a:t>
            </a:r>
          </a:p>
          <a:p>
            <a:pPr marL="0" indent="0">
              <a:buNone/>
            </a:pPr>
            <a:r>
              <a:rPr lang="hu-HU" dirty="0"/>
              <a:t>		Emberi kapcsolatok, barátságok, munkahelyi sikerek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</a:rPr>
              <a:t>LEGFONTOSABB</a:t>
            </a:r>
            <a:r>
              <a:rPr lang="hu-HU" dirty="0"/>
              <a:t>: </a:t>
            </a:r>
          </a:p>
          <a:p>
            <a:pPr marL="0" indent="0">
              <a:buNone/>
            </a:pPr>
            <a:r>
              <a:rPr lang="hu-HU" dirty="0"/>
              <a:t>Endorfin, dopamin hormon (boldogsághormon). </a:t>
            </a:r>
          </a:p>
          <a:p>
            <a:pPr marL="0" indent="0">
              <a:buNone/>
            </a:pPr>
            <a:r>
              <a:rPr lang="hu-HU" dirty="0"/>
              <a:t>Jutalomhiányos állapot –  szenvedélybetegségek kialakulása.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Endorfin hormon termelődése: pozitív cselekvések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12" y="392956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52" y="3970539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31" y="1940915"/>
            <a:ext cx="2698669" cy="171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12" y="1974071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00" y="5777415"/>
            <a:ext cx="1674282" cy="9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53" y="5777415"/>
            <a:ext cx="1836914" cy="102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16" y="178435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0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Negatív szenvedélyek</a:t>
            </a:r>
            <a:br>
              <a:rPr lang="hu-HU" dirty="0"/>
            </a:br>
            <a:r>
              <a:rPr lang="hu-HU" dirty="0"/>
              <a:t>Vegyi anyagok bejutása a szervezetbe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5550" y="2050492"/>
            <a:ext cx="4163674" cy="39913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Vegyi anyagok= toxinok (mérgek a szervezet számára) Információ elakadás: agy nem továbbít információt a testnek</a:t>
            </a:r>
          </a:p>
          <a:p>
            <a:r>
              <a:rPr lang="hu-HU" dirty="0"/>
              <a:t>Az idegrendszeren keresztül ható anyagok.</a:t>
            </a:r>
          </a:p>
          <a:p>
            <a:r>
              <a:rPr lang="hu-HU" dirty="0"/>
              <a:t>Közös jellemzőjük, hogy a véráramba kerülve elsősorban az idegrendszeren keresztül fejtik ki hatásukat.</a:t>
            </a:r>
          </a:p>
          <a:p>
            <a:r>
              <a:rPr lang="hu-HU" dirty="0"/>
              <a:t>Az agyból, a gerincvelőből, és idegpályákból álló rendszer, ami a mozgásért és az érzékelésért felelős.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8" y="4295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24" y="2309087"/>
            <a:ext cx="232886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580" y="4577986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03" y="4192914"/>
            <a:ext cx="2660378" cy="205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69" y="1827713"/>
            <a:ext cx="3169227" cy="22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46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1396"/>
          </a:xfrm>
        </p:spPr>
        <p:txBody>
          <a:bodyPr/>
          <a:lstStyle/>
          <a:p>
            <a:r>
              <a:rPr lang="hu-HU" dirty="0"/>
              <a:t>VEGYI ANYAGOK A SZERVEZETBEN</a:t>
            </a: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677334" y="1444336"/>
            <a:ext cx="8596668" cy="4597027"/>
          </a:xfrm>
        </p:spPr>
        <p:txBody>
          <a:bodyPr/>
          <a:lstStyle/>
          <a:p>
            <a:pPr marL="0" indent="0">
              <a:buNone/>
            </a:pPr>
            <a:r>
              <a:rPr lang="hu-HU" sz="3600" dirty="0"/>
              <a:t>ALKOHOL </a:t>
            </a:r>
          </a:p>
          <a:p>
            <a:r>
              <a:rPr lang="hu-HU" dirty="0"/>
              <a:t>Eredet [alkohol &lt; latin: </a:t>
            </a:r>
            <a:r>
              <a:rPr lang="hu-HU" dirty="0" err="1"/>
              <a:t>alcohol</a:t>
            </a:r>
            <a:r>
              <a:rPr lang="hu-HU" dirty="0"/>
              <a:t> (párlat &lt; antimonpor) &lt; arab: </a:t>
            </a:r>
            <a:r>
              <a:rPr lang="hu-HU" dirty="0" err="1"/>
              <a:t>al-kuhul</a:t>
            </a:r>
            <a:r>
              <a:rPr lang="hu-HU" dirty="0"/>
              <a:t> (szemfesték &lt; finom por) &lt; </a:t>
            </a:r>
            <a:r>
              <a:rPr lang="hu-HU" dirty="0" err="1"/>
              <a:t>al</a:t>
            </a:r>
            <a:r>
              <a:rPr lang="hu-HU" dirty="0"/>
              <a:t> (a; névelő) + </a:t>
            </a:r>
            <a:r>
              <a:rPr lang="hu-HU" dirty="0" err="1"/>
              <a:t>kuhul</a:t>
            </a:r>
            <a:r>
              <a:rPr lang="hu-HU" dirty="0"/>
              <a:t> (por)]</a:t>
            </a:r>
          </a:p>
          <a:p>
            <a:r>
              <a:rPr lang="hu-HU" dirty="0"/>
              <a:t>A </a:t>
            </a:r>
            <a:r>
              <a:rPr lang="hu-HU" dirty="0" err="1"/>
              <a:t>szemfestékpor</a:t>
            </a:r>
            <a:r>
              <a:rPr lang="hu-HU" dirty="0"/>
              <a:t> szárazon lepárolható anyag, ezért hasonlították hozzá a szintén elillanó alkohollal.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12" y="4073413"/>
            <a:ext cx="4473072" cy="24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1" y="4080934"/>
            <a:ext cx="3536831" cy="242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68" y="18288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66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ALKOHOL TÖRTÉNETE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5296618" y="1725283"/>
            <a:ext cx="4149305" cy="4747401"/>
          </a:xfrm>
        </p:spPr>
        <p:txBody>
          <a:bodyPr>
            <a:normAutofit/>
          </a:bodyPr>
          <a:lstStyle/>
          <a:p>
            <a:pPr fontAlgn="base"/>
            <a:r>
              <a:rPr lang="hu-HU" dirty="0">
                <a:solidFill>
                  <a:srgbClr val="2E2E2E"/>
                </a:solidFill>
                <a:latin typeface="Arial"/>
              </a:rPr>
              <a:t>Az alkoholfogyasztás nem </a:t>
            </a:r>
            <a:r>
              <a:rPr lang="hu-HU" dirty="0" err="1">
                <a:solidFill>
                  <a:srgbClr val="2E2E2E"/>
                </a:solidFill>
                <a:latin typeface="Arial"/>
              </a:rPr>
              <a:t>újkeletü</a:t>
            </a:r>
            <a:r>
              <a:rPr lang="hu-HU" dirty="0">
                <a:solidFill>
                  <a:srgbClr val="2E2E2E"/>
                </a:solidFill>
                <a:latin typeface="Arial"/>
              </a:rPr>
              <a:t> az emberiség történetében. </a:t>
            </a:r>
          </a:p>
          <a:p>
            <a:pPr fontAlgn="base"/>
            <a:r>
              <a:rPr lang="hu-HU" dirty="0">
                <a:solidFill>
                  <a:srgbClr val="2E2E2E"/>
                </a:solidFill>
                <a:latin typeface="Arial"/>
              </a:rPr>
              <a:t>Őseink is fogyasztottak - ha nem is lepárolt, de erjesztett - alkoholos italokat</a:t>
            </a:r>
          </a:p>
          <a:p>
            <a:pPr fontAlgn="base"/>
            <a:r>
              <a:rPr lang="hu-HU" dirty="0">
                <a:solidFill>
                  <a:srgbClr val="2E2E2E"/>
                </a:solidFill>
                <a:latin typeface="Arial"/>
              </a:rPr>
              <a:t>A Bibliában is számos borról szóló utalás található.</a:t>
            </a:r>
          </a:p>
          <a:p>
            <a:pPr fontAlgn="base"/>
            <a:r>
              <a:rPr lang="hu-HU" dirty="0">
                <a:solidFill>
                  <a:srgbClr val="2E2E2E"/>
                </a:solidFill>
                <a:latin typeface="Arial"/>
              </a:rPr>
              <a:t>Saját népünk, a magyarok ősei is ismertek már a Honfoglalás előtt is erjesztett italokat - mint pl. az erjesztett kancatejet, vagyis a kumiszt.</a:t>
            </a:r>
          </a:p>
          <a:p>
            <a:pPr fontAlgn="base"/>
            <a:r>
              <a:rPr lang="hu-HU" dirty="0">
                <a:solidFill>
                  <a:srgbClr val="2E2E2E"/>
                </a:solidFill>
                <a:latin typeface="Arial"/>
              </a:rPr>
              <a:t>A dokumentumok szerint, Károly Róbert idejében már borpárlatot készítettek Magyarországon.</a:t>
            </a:r>
          </a:p>
          <a:p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70" y="1272147"/>
            <a:ext cx="2858967" cy="15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08" y="4225254"/>
            <a:ext cx="1461413" cy="109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0" y="2567722"/>
            <a:ext cx="2065910" cy="15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1"/>
          <a:stretch/>
        </p:blipFill>
        <p:spPr bwMode="auto">
          <a:xfrm>
            <a:off x="2466200" y="2704843"/>
            <a:ext cx="1120608" cy="12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85" y="2932772"/>
            <a:ext cx="1507481" cy="81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9" y="4224349"/>
            <a:ext cx="1567401" cy="12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77" y="2932772"/>
            <a:ext cx="1931677" cy="103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75" y="4373234"/>
            <a:ext cx="1428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75" y="5518883"/>
            <a:ext cx="1679139" cy="11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99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6918"/>
          </a:xfrm>
        </p:spPr>
        <p:txBody>
          <a:bodyPr>
            <a:normAutofit fontScale="90000"/>
          </a:bodyPr>
          <a:lstStyle/>
          <a:p>
            <a:r>
              <a:rPr lang="hu-HU" dirty="0"/>
              <a:t>Az alkohol pozitív hatása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7334" y="1330036"/>
            <a:ext cx="4184035" cy="47113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Az egészségügyben az alkohol = csak a tiszta alkohol </a:t>
            </a:r>
          </a:p>
          <a:p>
            <a:pPr marL="0" indent="0">
              <a:buNone/>
            </a:pPr>
            <a:r>
              <a:rPr lang="hu-HU" dirty="0"/>
              <a:t>Az etil alkohol színtelen, kellemes illatú, égető ízű, gyúlékony folyadék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84825" y="2264035"/>
            <a:ext cx="4184034" cy="3880773"/>
          </a:xfrm>
        </p:spPr>
        <p:txBody>
          <a:bodyPr>
            <a:normAutofit fontScale="92500"/>
          </a:bodyPr>
          <a:lstStyle/>
          <a:p>
            <a:r>
              <a:rPr lang="hu-HU" dirty="0"/>
              <a:t>Tiszta alkohol (etil alkohol etanol) 96%</a:t>
            </a:r>
          </a:p>
          <a:p>
            <a:pPr marL="0" indent="0">
              <a:buNone/>
            </a:pPr>
            <a:r>
              <a:rPr lang="hu-HU" dirty="0"/>
              <a:t>Használják </a:t>
            </a:r>
          </a:p>
          <a:p>
            <a:r>
              <a:rPr lang="hu-HU" dirty="0"/>
              <a:t>Fertőtlenítőként</a:t>
            </a:r>
          </a:p>
          <a:p>
            <a:r>
              <a:rPr lang="hu-HU" dirty="0"/>
              <a:t>Oldószerként, gyógyszerek oldására</a:t>
            </a:r>
          </a:p>
          <a:p>
            <a:r>
              <a:rPr lang="hu-HU" dirty="0"/>
              <a:t>De a dezodoráló szerek is tartalmazzák</a:t>
            </a:r>
          </a:p>
          <a:p>
            <a:r>
              <a:rPr lang="hu-HU" dirty="0"/>
              <a:t>Ájulás kezelésére</a:t>
            </a:r>
          </a:p>
          <a:p>
            <a:r>
              <a:rPr lang="hu-HU" dirty="0"/>
              <a:t>Étvágy fokozására</a:t>
            </a:r>
          </a:p>
          <a:p>
            <a:r>
              <a:rPr lang="hu-HU" dirty="0"/>
              <a:t>70%os formában pedig baktériumölő (kórházi fertőtlenítés)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886"/>
            <a:ext cx="2782600" cy="27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41" y="430053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04" y="41693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75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92101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4543</TotalTime>
  <Words>2017</Words>
  <Application>Microsoft Office PowerPoint</Application>
  <PresentationFormat>Szélesvásznú</PresentationFormat>
  <Paragraphs>296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0" baseType="lpstr">
      <vt:lpstr>Arial</vt:lpstr>
      <vt:lpstr>Calibri</vt:lpstr>
      <vt:lpstr>Trebuchet MS</vt:lpstr>
      <vt:lpstr>Wingdings 3</vt:lpstr>
      <vt:lpstr>Fazetta</vt:lpstr>
      <vt:lpstr>SZENVEDÉL(j)Y </vt:lpstr>
      <vt:lpstr>Szenvedély szó jelentése</vt:lpstr>
      <vt:lpstr>PowerPoint-bemutató</vt:lpstr>
      <vt:lpstr>Szenvedély csoportosítása</vt:lpstr>
      <vt:lpstr>A szenvedélyből betegség = szenvedélybetegség </vt:lpstr>
      <vt:lpstr>Negatív szenvedélyek Vegyi anyagok bejutása a szervezetbe</vt:lpstr>
      <vt:lpstr>VEGYI ANYAGOK A SZERVEZETBEN</vt:lpstr>
      <vt:lpstr>ALKOHOL TÖRTÉNETE</vt:lpstr>
      <vt:lpstr>Az alkohol pozitív hatása</vt:lpstr>
      <vt:lpstr>Negatív hatások  Emberi fogyasztásra alkalmas alkohol tartalmú italok </vt:lpstr>
      <vt:lpstr>Alkohol útja</vt:lpstr>
      <vt:lpstr>Méreganyagok eltávolítása: májban</vt:lpstr>
      <vt:lpstr>Alkoholmérgezés Túladagolás</vt:lpstr>
      <vt:lpstr>Alkohol méreganyagok – szervi elváltozások</vt:lpstr>
      <vt:lpstr>ALKOHOLFOGYASZTÁS ALKOHOLFÜGGŐSÉG</vt:lpstr>
      <vt:lpstr>Elvonási tünet </vt:lpstr>
      <vt:lpstr>Pszichikai háttér: miért lesz valaki alkoholista?</vt:lpstr>
      <vt:lpstr>IDEGEN ÉS VEGYI ANYAGOK A SZERVEZETBEN 2. DOHÁNYZÁS (NIKOTIN)</vt:lpstr>
      <vt:lpstr>CIGARETTA ÖSSZETÉTELE</vt:lpstr>
      <vt:lpstr>Nikotin útja a szervezetben: agy</vt:lpstr>
      <vt:lpstr>Nikotin útja: szívműködés, légutak, tüdő</vt:lpstr>
      <vt:lpstr>BETEGSÉGEK – DOHÁNYZÁS KÖVETKEZMÉNYEI</vt:lpstr>
      <vt:lpstr>Elvonási tünetek (Függőség)</vt:lpstr>
      <vt:lpstr>PowerPoint-bemutató</vt:lpstr>
      <vt:lpstr>LESZOKÁS</vt:lpstr>
      <vt:lpstr>IDEGEN, VEGYI ANYAGOK A SZERVEZETBEN 3. KOFFEIN</vt:lpstr>
      <vt:lpstr>IDEGEN ÉS VEGYI ANYAGOK A SZERVEZETBEN DROGOK: KOFFEIN</vt:lpstr>
      <vt:lpstr>MI A KOFFEIN?</vt:lpstr>
      <vt:lpstr>KOFFEIN A SZERVEZETBEN</vt:lpstr>
      <vt:lpstr>KOFFEIN NEGATÍV HATÁSAI</vt:lpstr>
      <vt:lpstr>IDEGEN ÉS VEGYI ANYAGOK A SZERVEZETBEN 4. DEPRESSZÁNS GYÓGYSZEREK</vt:lpstr>
      <vt:lpstr>IDEGEN ÉS VEGYI ANYAGOK A SZERVEZETBEN 4. DEPRESSZÁNS GYÓGYSZEREK</vt:lpstr>
      <vt:lpstr>IDEGEN ÉS VEGYI ANYAGOK A SZERVEZETBEN 4. DEPRESSZÁNS GYÓGYSZEREK</vt:lpstr>
      <vt:lpstr>ELVONÁSI TÜNETEK</vt:lpstr>
      <vt:lpstr>ÖSSZEFOGLALÁS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Tibi</dc:creator>
  <cp:lastModifiedBy>freki</cp:lastModifiedBy>
  <cp:revision>212</cp:revision>
  <dcterms:created xsi:type="dcterms:W3CDTF">2019-11-17T14:01:20Z</dcterms:created>
  <dcterms:modified xsi:type="dcterms:W3CDTF">2020-03-31T08:09:12Z</dcterms:modified>
</cp:coreProperties>
</file>