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8"/>
  </p:notesMasterIdLst>
  <p:sldIdLst>
    <p:sldId id="337" r:id="rId2"/>
    <p:sldId id="338" r:id="rId3"/>
    <p:sldId id="302" r:id="rId4"/>
    <p:sldId id="305" r:id="rId5"/>
    <p:sldId id="306" r:id="rId6"/>
    <p:sldId id="311" r:id="rId7"/>
    <p:sldId id="313" r:id="rId8"/>
    <p:sldId id="314" r:id="rId9"/>
    <p:sldId id="315" r:id="rId10"/>
    <p:sldId id="317" r:id="rId11"/>
    <p:sldId id="303" r:id="rId12"/>
    <p:sldId id="304" r:id="rId13"/>
    <p:sldId id="331" r:id="rId14"/>
    <p:sldId id="341" r:id="rId15"/>
    <p:sldId id="330" r:id="rId16"/>
    <p:sldId id="346" r:id="rId17"/>
    <p:sldId id="342" r:id="rId18"/>
    <p:sldId id="348" r:id="rId19"/>
    <p:sldId id="343" r:id="rId20"/>
    <p:sldId id="344" r:id="rId21"/>
    <p:sldId id="345" r:id="rId22"/>
    <p:sldId id="334" r:id="rId23"/>
    <p:sldId id="335" r:id="rId24"/>
    <p:sldId id="336" r:id="rId25"/>
    <p:sldId id="349" r:id="rId26"/>
    <p:sldId id="35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98D08-243D-4123-97E8-7CEB2638CF7D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BB6C-221F-4D0B-8478-95271C3568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903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335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6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520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38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094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126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511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567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23FCF-D3A6-451A-BD71-96116E5315A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5024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CB50C-9880-4221-A498-B25143596EC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834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89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0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0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75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743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870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626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BE744-0A0E-4D0F-A4B2-4A6C40A4F0E0}" type="datetimeFigureOut">
              <a:rPr lang="hu-HU" smtClean="0"/>
              <a:t>2020. 03. 31.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D852B9B-D40E-4ADA-9CD7-D3C0B6A97EC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63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2" r:id="rId17"/>
    <p:sldLayoutId id="214748368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ppsLAtqyd0" TargetMode="External"/><Relationship Id="rId2" Type="http://schemas.openxmlformats.org/officeDocument/2006/relationships/hyperlink" Target="https://www.youtube.com/watch?v=gFpQ64s6Ts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EZ0yxwwqTw&amp;t=150s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2J0BoVrmc" TargetMode="External"/><Relationship Id="rId2" Type="http://schemas.openxmlformats.org/officeDocument/2006/relationships/hyperlink" Target="https://www.youtube.com/watch?v=oTD2nc05RU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JGrfcPLOiQ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zipatika.com/topics/egeszseg_orzok?HPID=098D8D03-98CC13A2-3563A221-0CC2193F" TargetMode="External"/><Relationship Id="rId2" Type="http://schemas.openxmlformats.org/officeDocument/2006/relationships/hyperlink" Target="http://www.hazipatika.com/topics/zoldseg_gyumolcs?HPID=098D8D03-98CC13A2-3563A221-0CC2193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videók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https://www.youtube.com/watch?v=gFpQ64s6TsA</a:t>
            </a:r>
            <a:endParaRPr lang="hu-HU" dirty="0"/>
          </a:p>
          <a:p>
            <a:endParaRPr lang="hu-HU" dirty="0"/>
          </a:p>
          <a:p>
            <a:r>
              <a:rPr lang="hu-HU" dirty="0">
                <a:hlinkClick r:id="rId3"/>
              </a:rPr>
              <a:t>https://www.youtube.com/watch?v=_ppsLAtqyd0</a:t>
            </a:r>
            <a:endParaRPr lang="hu-HU" dirty="0"/>
          </a:p>
          <a:p>
            <a:endParaRPr lang="hu-HU" dirty="0"/>
          </a:p>
          <a:p>
            <a:r>
              <a:rPr lang="hu-HU" dirty="0">
                <a:hlinkClick r:id="rId4"/>
              </a:rPr>
              <a:t>https://www.youtube.com/watch?v=1EZ0yxwwqTw&amp;t=150s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230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82" y="13063"/>
            <a:ext cx="8546818" cy="6858000"/>
          </a:xfrm>
          <a:prstGeom prst="rect">
            <a:avLst/>
          </a:prstGeom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elhízás</a:t>
            </a:r>
            <a:b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legfontosabb</a:t>
            </a:r>
            <a:b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kísérő betegségei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565009" y="1692276"/>
            <a:ext cx="5384800" cy="4525963"/>
          </a:xfrm>
        </p:spPr>
        <p:txBody>
          <a:bodyPr>
            <a:noAutofit/>
          </a:bodyPr>
          <a:lstStyle/>
          <a:p>
            <a:pPr lvl="3">
              <a:lnSpc>
                <a:spcPct val="80000"/>
              </a:lnSpc>
            </a:pP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</a:pP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Szívbetegség</a:t>
            </a:r>
          </a:p>
          <a:p>
            <a:pPr lvl="3">
              <a:lnSpc>
                <a:spcPct val="80000"/>
              </a:lnSpc>
            </a:pP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</a:pP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Magasvérnyomás</a:t>
            </a:r>
          </a:p>
          <a:p>
            <a:pPr lvl="3">
              <a:lnSpc>
                <a:spcPct val="80000"/>
              </a:lnSpc>
            </a:pP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</a:pP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Cukorbetegség</a:t>
            </a:r>
          </a:p>
          <a:p>
            <a:pPr lvl="3">
              <a:lnSpc>
                <a:spcPct val="80000"/>
              </a:lnSpc>
            </a:pP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</a:pP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Érelmeszesedés</a:t>
            </a:r>
          </a:p>
          <a:p>
            <a:pPr lvl="3">
              <a:lnSpc>
                <a:spcPct val="80000"/>
              </a:lnSpc>
            </a:pP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</a:pP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Alvászavar</a:t>
            </a:r>
          </a:p>
          <a:p>
            <a:pPr lvl="3">
              <a:lnSpc>
                <a:spcPct val="80000"/>
              </a:lnSpc>
            </a:pP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</a:pP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Epehólyag betegség</a:t>
            </a:r>
          </a:p>
          <a:p>
            <a:pPr lvl="3">
              <a:lnSpc>
                <a:spcPct val="80000"/>
              </a:lnSpc>
            </a:pP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</a:pP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Daganatos betegségek</a:t>
            </a:r>
          </a:p>
          <a:p>
            <a:pPr lvl="3">
              <a:lnSpc>
                <a:spcPct val="80000"/>
              </a:lnSpc>
            </a:pPr>
            <a:endParaRPr lang="hu-HU" alt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80000"/>
              </a:lnSpc>
            </a:pPr>
            <a:r>
              <a:rPr lang="hu-HU" alt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Mozgásszervi betegségek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525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encrypted-tbn0.gstatic.com/images?q=tbn:ANd9GcQMJcl-4oNegpxJeJtV5uSag-ZAWmPnStpPHYPDRwxCOC6KJJ2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8283" y="214291"/>
            <a:ext cx="35344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://m.cdn.blog.hu/el/eletmodvaltasrafel/image/482735_585949918100129_1480114560_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0" y="2928935"/>
            <a:ext cx="5760720" cy="367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s://encrypted-tbn0.gstatic.com/images?q=tbn:ANd9GcQgR0IPNSjopUT_y3YKK6dPAJSxMOzN7wEDKBwXA1WB5M54YqB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3058" y="142852"/>
            <a:ext cx="24384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encrypted-tbn1.gstatic.com/images?q=tbn:ANd9GcQMJrFQqB_-AoyuFpSi06E9vDr4Lp6SJ0UKWRR9-nAeHzPiq-Cni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39075" y="3071810"/>
            <a:ext cx="2581275" cy="361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https://encrypted-tbn2.gstatic.com/images?q=tbn:ANd9GcSohGNf10sA1dMufYz27pRUxvZVGIjr0jd5jWfrp4nIi9OlRlLgB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7702" y="428604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27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encrypted-tbn2.gstatic.com/images?q=tbn:ANd9GcSBYZfO-BEkY5TFkasoHUlTq6UuPDYl8h216fdBvx-doviMOWn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9075" y="4786322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s://encrypted-tbn3.gstatic.com/images?q=tbn:ANd9GcQyZc5OW35fKvlrVBx8jYfbG2I0ZKWTeaAZLCST64BW1dd7PYE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54" y="285728"/>
            <a:ext cx="1790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s://encrypted-tbn1.gstatic.com/images?q=tbn:ANd9GcS8dwNMFbBOTA4yYe87W5j73qqGQ-HWBKE2eNYJQfObe0Cf6ZnoZ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283" y="4857761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s://encrypted-tbn0.gstatic.com/images?q=tbn:ANd9GcQQZNBBlyRRtx5dMYKIzW3fLqTse4Pt4AXbeoDk8zqnvo8yXIBM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95605" y="1714488"/>
            <a:ext cx="642941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946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538538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4000"/>
              <a:t>Gyorsétermek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dirty="0"/>
              <a:t>Tudósok azt állítják, hogy a gyorséttermekben való étkezés az agy szabálytalan működéséhez vezethet, ami a gyerekek rosszabb tanulmányi eredményeihez és egyéb különféle zavarokhoz vezethet.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hu-HU" altLang="hu-HU" dirty="0"/>
              <a:t> Az ilyen ételekből ugyanis a vitaminok mellett a zsírsavak és ásványok is hiányoznak, amelyek az agy működésében döntő szerepet játszanak. Az efféle tápláléktól való jóllakottság ugyanakkor korlátozza a tápláló anyagok bevitelét, amelyek a koncentrálóképességben elengedhetetlenek. </a:t>
            </a:r>
          </a:p>
        </p:txBody>
      </p:sp>
    </p:spTree>
    <p:extLst>
      <p:ext uri="{BB962C8B-B14F-4D97-AF65-F5344CB8AC3E}">
        <p14:creationId xmlns:p14="http://schemas.microsoft.com/office/powerpoint/2010/main" val="411058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51208" y="0"/>
            <a:ext cx="8596668" cy="1320800"/>
          </a:xfrm>
        </p:spPr>
        <p:txBody>
          <a:bodyPr/>
          <a:lstStyle/>
          <a:p>
            <a:pPr algn="ctr"/>
            <a:r>
              <a:rPr lang="hu-HU" dirty="0"/>
              <a:t>Gyorskaják</a:t>
            </a:r>
            <a:br>
              <a:rPr lang="hu-HU" dirty="0"/>
            </a:br>
            <a:r>
              <a:rPr lang="hu-HU" sz="3200" dirty="0"/>
              <a:t>(</a:t>
            </a:r>
            <a:r>
              <a:rPr lang="hu-HU" sz="3200" dirty="0" err="1"/>
              <a:t>junk</a:t>
            </a:r>
            <a:r>
              <a:rPr lang="hu-HU" sz="3200" dirty="0"/>
              <a:t> </a:t>
            </a:r>
            <a:r>
              <a:rPr lang="hu-HU" sz="3200" dirty="0" err="1"/>
              <a:t>food</a:t>
            </a:r>
            <a:r>
              <a:rPr lang="hu-HU" sz="3200" dirty="0"/>
              <a:t>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85" y="1230086"/>
            <a:ext cx="5627914" cy="562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17859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u-HU" altLang="hu-HU" b="1" dirty="0">
                <a:latin typeface="Arial" panose="020B0604020202020204" pitchFamily="34" charset="0"/>
                <a:cs typeface="Arial" panose="020B0604020202020204" pitchFamily="34" charset="0"/>
              </a:rPr>
              <a:t>A reklámok befolyása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2063751" y="5942013"/>
            <a:ext cx="7993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hu-HU" altLang="hu-HU"/>
          </a:p>
        </p:txBody>
      </p:sp>
      <p:sp>
        <p:nvSpPr>
          <p:cNvPr id="8209" name="Text Box 23"/>
          <p:cNvSpPr txBox="1">
            <a:spLocks noChangeArrowheads="1"/>
          </p:cNvSpPr>
          <p:nvPr/>
        </p:nvSpPr>
        <p:spPr bwMode="auto">
          <a:xfrm>
            <a:off x="1724889" y="2352676"/>
            <a:ext cx="79914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gyermekeknek szóló reklámok túlnyomórészt olyan élelmiszerek fogyasztására buzdítanak, melyeket a táplálkozási ajánlások szerint nem vagy csak nagyon ritkán lenne szabad fogyasztaniuk</a:t>
            </a:r>
            <a:r>
              <a:rPr lang="hu-HU" altLang="hu-HU" sz="2000" dirty="0"/>
              <a:t>. </a:t>
            </a:r>
          </a:p>
          <a:p>
            <a:pPr eaLnBrk="1" hangingPunct="1">
              <a:spcBef>
                <a:spcPct val="50000"/>
              </a:spcBef>
            </a:pPr>
            <a:endParaRPr lang="hu-HU" altLang="hu-HU" sz="2000" dirty="0"/>
          </a:p>
          <a:p>
            <a:pPr eaLnBrk="1" hangingPunct="1">
              <a:spcBef>
                <a:spcPct val="50000"/>
              </a:spcBef>
            </a:pPr>
            <a:r>
              <a:rPr lang="hu-HU" altLang="hu-HU" sz="2000" dirty="0"/>
              <a:t>Milyen reklámokra gondolhatunk?</a:t>
            </a:r>
          </a:p>
          <a:p>
            <a:pPr eaLnBrk="1" hangingPunct="1">
              <a:spcBef>
                <a:spcPct val="50000"/>
              </a:spcBef>
            </a:pPr>
            <a:endParaRPr lang="hu-HU" altLang="hu-HU" sz="2000" dirty="0"/>
          </a:p>
          <a:p>
            <a:pPr>
              <a:spcBef>
                <a:spcPct val="50000"/>
              </a:spcBef>
            </a:pPr>
            <a:r>
              <a:rPr lang="hu-HU" sz="2000" dirty="0">
                <a:hlinkClick r:id="rId2"/>
              </a:rPr>
              <a:t>https://www.youtube.com/watch?v=oTD2nc05RUU</a:t>
            </a:r>
            <a:endParaRPr lang="hu-HU" sz="2000" dirty="0"/>
          </a:p>
          <a:p>
            <a:pPr>
              <a:spcBef>
                <a:spcPct val="50000"/>
              </a:spcBef>
            </a:pPr>
            <a:r>
              <a:rPr lang="hu-HU" sz="2000" dirty="0">
                <a:hlinkClick r:id="rId3"/>
              </a:rPr>
              <a:t>https://www.youtube.com/watch?v=Iz2J0BoVrmc</a:t>
            </a:r>
            <a:endParaRPr lang="hu-HU" sz="2000" dirty="0"/>
          </a:p>
          <a:p>
            <a:pPr>
              <a:spcBef>
                <a:spcPct val="50000"/>
              </a:spcBef>
            </a:pPr>
            <a:r>
              <a:rPr lang="hu-HU" sz="2000" dirty="0">
                <a:hlinkClick r:id="rId4"/>
              </a:rPr>
              <a:t>https://www.youtube.com/watch?v=WJGrfcPLOiQ</a:t>
            </a:r>
            <a:endParaRPr lang="hu-HU" altLang="hu-HU" sz="2000" dirty="0"/>
          </a:p>
        </p:txBody>
      </p:sp>
    </p:spTree>
    <p:extLst>
      <p:ext uri="{BB962C8B-B14F-4D97-AF65-F5344CB8AC3E}">
        <p14:creationId xmlns:p14="http://schemas.microsoft.com/office/powerpoint/2010/main" val="59384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35" y="0"/>
            <a:ext cx="6527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5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 vagy rossz?</a:t>
            </a:r>
            <a:br>
              <a:rPr lang="hu-HU" dirty="0"/>
            </a:br>
            <a:r>
              <a:rPr lang="hu-HU" dirty="0"/>
              <a:t>Egészséges vagy egészségtelen?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kalóriákat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olyan élelmiszerekben találjuk, amelyeknek magas kalóriatartalmuk, de alacsony tápértékük van.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Ízfokozók, tartósítószerek = méreg (nagymennyiségben)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Zsírok, cukrok,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Pink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slime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77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49" y="492035"/>
            <a:ext cx="7243233" cy="5432425"/>
          </a:xfrm>
        </p:spPr>
      </p:pic>
    </p:spTree>
    <p:extLst>
      <p:ext uri="{BB962C8B-B14F-4D97-AF65-F5344CB8AC3E}">
        <p14:creationId xmlns:p14="http://schemas.microsoft.com/office/powerpoint/2010/main" val="125926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gyorséttermi kaják: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nagyon finomak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gyorsan bomlanak le a szájban, nincs szükség sok rágásra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aktiválja az agy jutalmazó központját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csökken a valódi, friss élelmiszerek iránti vágyunk,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függőség is kialakulhat.</a:t>
            </a:r>
          </a:p>
        </p:txBody>
      </p:sp>
    </p:spTree>
    <p:extLst>
      <p:ext uri="{BB962C8B-B14F-4D97-AF65-F5344CB8AC3E}">
        <p14:creationId xmlns:p14="http://schemas.microsoft.com/office/powerpoint/2010/main" val="83320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Egészségtelen életmód, egészségtelen táplálkozás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55" y="1930400"/>
            <a:ext cx="690562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24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55" y="796835"/>
            <a:ext cx="7289149" cy="4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2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85162" y="71718"/>
            <a:ext cx="5929911" cy="1320800"/>
          </a:xfrm>
        </p:spPr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Energiaitalok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Szárnyakat ad?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18" y="1392518"/>
            <a:ext cx="4927600" cy="54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15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6"/>
            <a:ext cx="6502400" cy="54959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energiaitalok néhány éve jöttek divatba, elsősorban a fiatalok körében. Elvileg - legalábbis a neve szerint - az elhasznált energiát volnának hivatva pótolni, de többnyire inkább frissítő, élénkítő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"buliitalként”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fogyasztják, nem veszélytelenül.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energiaitalokban standard a cukor, általában a 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szőlőcukor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és a</a:t>
            </a:r>
            <a:r>
              <a:rPr lang="hu-HU" alt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koffein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lényegük ezek </a:t>
            </a:r>
            <a:r>
              <a:rPr lang="hu-HU" alt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kettős élénkítő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hatásában rejlik.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energiaitalokban lévő koffein szűkíti a perifériás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ereket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viszont tágítja az agyi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ereket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így az agyi perfúziót, vérátáramlást növeli. Ezt a hatást kombinálják a cukor élettani hatásával, így több vér, több oxigén és több tápanyag kerül az agyba, ezért élénkít.</a:t>
            </a:r>
            <a:b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Egy másik gyakori összetevő, a </a:t>
            </a:r>
            <a:r>
              <a:rPr lang="hu-HU" altLang="hu-HU" sz="20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taurin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segíti a sejtek tápanyagfelvételét, az energiaellátását. Ez egy természetes aminosav,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de gondot okozhat, ha alkohollal kombinálják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 E kettő kölcsönhatásában ugyanis </a:t>
            </a:r>
            <a:r>
              <a:rPr lang="hu-HU" altLang="hu-HU" sz="2000" u="sng" dirty="0">
                <a:latin typeface="Arial" panose="020B0604020202020204" pitchFamily="34" charset="0"/>
                <a:cs typeface="Arial" panose="020B0604020202020204" pitchFamily="34" charset="0"/>
              </a:rPr>
              <a:t>mérgező</a:t>
            </a:r>
            <a:r>
              <a:rPr lang="hu-HU" alt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vegyületek alakulhatnak ki. Márpedig sajnos, ez most divat a fiatalok körében: energiaitallal és alkohollal "felpörgetve" indulnak buliba.</a:t>
            </a:r>
          </a:p>
        </p:txBody>
      </p:sp>
    </p:spTree>
    <p:extLst>
      <p:ext uri="{BB962C8B-B14F-4D97-AF65-F5344CB8AC3E}">
        <p14:creationId xmlns:p14="http://schemas.microsoft.com/office/powerpoint/2010/main" val="2953882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262744" y="1196841"/>
            <a:ext cx="5554663" cy="5788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Élénkítő hatása: szén-dioxidnak is.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energiaitalok nem alkalmasak a szervezet folyadékveszteségének pótlására</a:t>
            </a: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mivel a hipertóniás jelleg miatt dehidratációt (kiszáradást) okoznak.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energiaitalok koffeintartalma egy deciliter folyadékban általában 30 mg, vagyis dobozonként két dupla kávénak felelnek meg és jóval hosszabb ideig tart a hatása mint a kávénak.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Alkohollal együtt</a:t>
            </a: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történő fogyasztása </a:t>
            </a:r>
            <a:r>
              <a:rPr lang="hu-HU" altLang="hu-HU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 károsíthatja</a:t>
            </a: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szervezetet, elsősorban a </a:t>
            </a:r>
            <a:r>
              <a:rPr lang="hu-HU" altLang="hu-HU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májat és a szívet</a:t>
            </a: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mert </a:t>
            </a:r>
            <a:r>
              <a:rPr lang="hu-HU" altLang="hu-H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lökésszerűen</a:t>
            </a: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megemeli a pulzusszámot.</a:t>
            </a:r>
          </a:p>
          <a:p>
            <a:pPr eaLnBrk="1" hangingPunct="1">
              <a:lnSpc>
                <a:spcPct val="80000"/>
              </a:lnSpc>
            </a:pPr>
            <a:endParaRPr lang="hu-HU" altLang="hu-H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Energia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r="17746"/>
          <a:stretch>
            <a:fillRect/>
          </a:stretch>
        </p:blipFill>
        <p:spPr bwMode="auto">
          <a:xfrm>
            <a:off x="7751763" y="836613"/>
            <a:ext cx="266541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6492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56905" y="1542009"/>
            <a:ext cx="5770563" cy="5640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az energiaitalok megváltoztatják a </a:t>
            </a:r>
            <a:r>
              <a:rPr lang="hu-HU" altLang="hu-H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fáradtságtűrés</a:t>
            </a: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határát! </a:t>
            </a:r>
            <a:endParaRPr lang="hu-HU" alt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 akiknek mozgáskoordinációja, reakciója és ítélőképessége jelentősen romlott az alkohol hatására még kevésbé veszik ezt észre az energiaital élénkítő hatása miatt.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altLang="hu-H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ittasságnak</a:t>
            </a:r>
            <a:r>
              <a:rPr lang="hu-HU" alt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csak a tünetei csökkennek, a befolyásoltság semennyire sem. Nem tudják megítélni sem magukról, sem másokról, hogy részegek. Nem veszik észre, hogy megsérültek, mint ahogy azt sem, ha valaki mást bántalmaznak.</a:t>
            </a:r>
          </a:p>
          <a:p>
            <a:pPr eaLnBrk="1" hangingPunct="1">
              <a:lnSpc>
                <a:spcPct val="80000"/>
              </a:lnSpc>
              <a:defRPr/>
            </a:pPr>
            <a:endParaRPr lang="hu-HU" altLang="hu-H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15" y="1542009"/>
            <a:ext cx="4816775" cy="35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14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01311" y="3083923"/>
            <a:ext cx="8596668" cy="1320800"/>
          </a:xfrm>
        </p:spPr>
        <p:txBody>
          <a:bodyPr/>
          <a:lstStyle/>
          <a:p>
            <a:r>
              <a:rPr lang="hu-HU" dirty="0"/>
              <a:t>Torkosság-Lustaság</a:t>
            </a:r>
          </a:p>
        </p:txBody>
      </p:sp>
    </p:spTree>
    <p:extLst>
      <p:ext uri="{BB962C8B-B14F-4D97-AF65-F5344CB8AC3E}">
        <p14:creationId xmlns:p14="http://schemas.microsoft.com/office/powerpoint/2010/main" val="134875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403" y="2425337"/>
            <a:ext cx="8596668" cy="1320800"/>
          </a:xfrm>
        </p:spPr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Törő Tibor</a:t>
            </a:r>
          </a:p>
        </p:txBody>
      </p:sp>
    </p:spTree>
    <p:extLst>
      <p:ext uri="{BB962C8B-B14F-4D97-AF65-F5344CB8AC3E}">
        <p14:creationId xmlns:p14="http://schemas.microsoft.com/office/powerpoint/2010/main" val="264721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Táplálkozási zavarok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Bulimia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Anorexia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Kényszeres evés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Elhízás</a:t>
            </a:r>
          </a:p>
        </p:txBody>
      </p:sp>
    </p:spTree>
    <p:extLst>
      <p:ext uri="{BB962C8B-B14F-4D97-AF65-F5344CB8AC3E}">
        <p14:creationId xmlns:p14="http://schemas.microsoft.com/office/powerpoint/2010/main" val="131037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anaaymiaa.files.wordpress.com/2011/04/scarlett_anorexia3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44" y="285728"/>
            <a:ext cx="47625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s://encrypted-tbn3.gstatic.com/images?q=tbn:ANd9GcRB-ENeHoGMrzS-ygH_LN-JfBiN7jRiZVng8NYKLCw_y1EHxJ12D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8" y="214291"/>
            <a:ext cx="3943350" cy="298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ép 3" descr="https://encrypted-tbn0.gstatic.com/images?q=tbn:ANd9GcSvQsPQhJmxXtPsaishrGC35jlutMHcka5dWs3Hdfz7b6GCBSkZh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42" y="3857628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330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s://encrypted-tbn3.gstatic.com/images?q=tbn:ANd9GcRVcwqBatO21viB5kQu-Arxdv71rjNb691add8RJ_vDamvKlE3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58" y="214290"/>
            <a:ext cx="335758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Kép 2" descr="http://www.nejm.org/na101/home/literatum/publisher/mms/journals/content/nejm/2013/nejm_2013.368.issue-13/nejmicm1207495/20130322/images/large/nejmicm1207495_f1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934" y="1214423"/>
            <a:ext cx="4832026" cy="41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984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elhízás betegség!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1"/>
            <a:ext cx="6274526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elhízás (</a:t>
            </a:r>
            <a:r>
              <a:rPr lang="hu-HU" altLang="hu-H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obesitas</a:t>
            </a:r>
            <a:r>
              <a:rPr lang="hu-HU" alt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hu-H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obezitás</a:t>
            </a:r>
            <a:r>
              <a:rPr lang="hu-HU" alt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olyan kórállapot, amelynek során a túlzott zsírraktározás oly mértékű, hogy az káros lehet az egészségre, és a várható élettartam csökkenéséhez, illetve számos egészségi problémához vezethet. Elhízottnak tekintjük azt a személyt, akinek testtömegindexe (rövidítve TTI, angolul body </a:t>
            </a:r>
            <a:r>
              <a:rPr lang="hu-HU" altLang="hu-H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hu-HU" alt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index, BMI) 25 kg/m² felett van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egyre jobban előtérbe kerül mind a fejlett, mind a fejlődő országokban, gyermek- és felnőttkorban egyaránt. 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elhízás előfordulása még soha nem mutatott olyan nagyfokú növekedést, mint manapság. Mi lehet ennek az oka?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u-HU" altLang="hu-HU" sz="2000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858" y="2366142"/>
            <a:ext cx="3476172" cy="2316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839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/>
              <a:t>Az elhízás okai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58835" y="4670425"/>
            <a:ext cx="7038702" cy="21875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alt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Örökletes  anyagcserezavar, genetika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49" y="1055144"/>
            <a:ext cx="5003074" cy="33345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3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elhízás okai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u-HU" altLang="hu-HU" dirty="0"/>
          </a:p>
          <a:p>
            <a:pPr eaLnBrk="1" hangingPunct="1">
              <a:buFontTx/>
              <a:buNone/>
            </a:pPr>
            <a:r>
              <a:rPr lang="hu-HU" altLang="hu-HU" sz="4000" dirty="0">
                <a:latin typeface="Arial" panose="020B0604020202020204" pitchFamily="34" charset="0"/>
                <a:cs typeface="Arial" panose="020B0604020202020204" pitchFamily="34" charset="0"/>
              </a:rPr>
              <a:t>Táplálkozás</a:t>
            </a:r>
          </a:p>
          <a:p>
            <a:pPr eaLnBrk="1" hangingPunct="1">
              <a:buFontTx/>
              <a:buNone/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Mennyiség</a:t>
            </a:r>
          </a:p>
          <a:p>
            <a:r>
              <a:rPr lang="hu-HU" alt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Minőség</a:t>
            </a:r>
          </a:p>
          <a:p>
            <a:pPr eaLnBrk="1" hangingPunct="1">
              <a:buFontTx/>
              <a:buNone/>
            </a:pPr>
            <a:endParaRPr lang="hu-HU" alt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99" y="1417638"/>
            <a:ext cx="4720378" cy="3859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156770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u-HU" altLang="hu-HU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elhízás okai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6084" y="1863953"/>
            <a:ext cx="7200900" cy="4668837"/>
          </a:xfrm>
        </p:spPr>
        <p:txBody>
          <a:bodyPr>
            <a:normAutofit/>
          </a:bodyPr>
          <a:lstStyle/>
          <a:p>
            <a:pPr lvl="2" eaLnBrk="1" hangingPunct="1">
              <a:buFontTx/>
              <a:buNone/>
            </a:pPr>
            <a:endParaRPr lang="hu-HU" altLang="hu-H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hu-HU" altLang="hu-H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Mozgásszegény életmód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4" y="1863953"/>
            <a:ext cx="5167722" cy="3442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243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5|4.|3.5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9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|1.4|3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1618</TotalTime>
  <Words>745</Words>
  <Application>Microsoft Office PowerPoint</Application>
  <PresentationFormat>Szélesvásznú</PresentationFormat>
  <Paragraphs>80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3" baseType="lpstr">
      <vt:lpstr>Arial</vt:lpstr>
      <vt:lpstr>Calibri</vt:lpstr>
      <vt:lpstr>Tahoma</vt:lpstr>
      <vt:lpstr>Trebuchet MS</vt:lpstr>
      <vt:lpstr>Wingdings</vt:lpstr>
      <vt:lpstr>Wingdings 3</vt:lpstr>
      <vt:lpstr>Fazetta</vt:lpstr>
      <vt:lpstr>videók</vt:lpstr>
      <vt:lpstr>Egészségtelen életmód, egészségtelen táplálkozás</vt:lpstr>
      <vt:lpstr>Táplálkozási zavarok</vt:lpstr>
      <vt:lpstr>PowerPoint-bemutató</vt:lpstr>
      <vt:lpstr>PowerPoint-bemutató</vt:lpstr>
      <vt:lpstr>Az elhízás betegség!</vt:lpstr>
      <vt:lpstr>Az elhízás okai</vt:lpstr>
      <vt:lpstr>Az elhízás okai</vt:lpstr>
      <vt:lpstr>Az elhízás okai</vt:lpstr>
      <vt:lpstr>Az elhízás legfontosabb kísérő betegségei</vt:lpstr>
      <vt:lpstr>PowerPoint-bemutató</vt:lpstr>
      <vt:lpstr>PowerPoint-bemutató</vt:lpstr>
      <vt:lpstr>Gyorsétermek</vt:lpstr>
      <vt:lpstr>Gyorskaják (junk food)</vt:lpstr>
      <vt:lpstr>A reklámok befolyása     </vt:lpstr>
      <vt:lpstr>PowerPoint-bemutató</vt:lpstr>
      <vt:lpstr>Jó vagy rossz? Egészséges vagy egészségtelen?</vt:lpstr>
      <vt:lpstr>PowerPoint-bemutató</vt:lpstr>
      <vt:lpstr>PowerPoint-bemutató</vt:lpstr>
      <vt:lpstr>PowerPoint-bemutató</vt:lpstr>
      <vt:lpstr>Energiaitalok Szárnyakat ad?</vt:lpstr>
      <vt:lpstr>PowerPoint-bemutató</vt:lpstr>
      <vt:lpstr>PowerPoint-bemutató</vt:lpstr>
      <vt:lpstr>PowerPoint-bemutató</vt:lpstr>
      <vt:lpstr>Torkosság-Lustaság</vt:lpstr>
      <vt:lpstr>Köszönöm a figyelmet! Törő Tibor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Tibi</dc:creator>
  <cp:lastModifiedBy>freki</cp:lastModifiedBy>
  <cp:revision>46</cp:revision>
  <dcterms:created xsi:type="dcterms:W3CDTF">2019-11-17T14:01:20Z</dcterms:created>
  <dcterms:modified xsi:type="dcterms:W3CDTF">2020-03-31T08:08:21Z</dcterms:modified>
</cp:coreProperties>
</file>