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2020. 04. 22.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2020. 04. 22.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2020. 04. 22.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2020. 04. 22.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2020. 04. 22.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2020. 04. 22.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2020. 04. 22.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2020. 04. 22.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2020. 04. 22.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/>
              <a:t>Gyermekjogok és kötelességek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3857628"/>
            <a:ext cx="7854696" cy="1123508"/>
          </a:xfrm>
        </p:spPr>
        <p:txBody>
          <a:bodyPr/>
          <a:lstStyle/>
          <a:p>
            <a:pPr algn="ctr"/>
            <a:r>
              <a:rPr lang="hu-HU" dirty="0"/>
              <a:t>Magyarországon, az Európai Unióban  és a világban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 fontScale="90000"/>
          </a:bodyPr>
          <a:lstStyle/>
          <a:p>
            <a:r>
              <a:rPr lang="hu-HU" sz="3200" dirty="0"/>
              <a:t>Tehát ezekre a pillérekre  épül fel, az egyezmény 54 cikkelye, amelyek a következőket tartalmazzák:</a:t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1.  Ki számít gyermeknek – minden 18 év alatti.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2. A megkülönböztetés tilalma- mindegy, hogy ki milyen nemzetiségű vagy bőr színű, az alapvető jogok ugyanúgy megilletik. 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3. A gyermek érdeke szem előtt- mindig olyan döntést kell hozni, ami a gyermeknek a legjobb.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4. Az Egyezmény végrehajtása- az adott államnak mindent meg kell tennie, hogy az Egyezmény a legnagyobb mértékben érvényesüljön.</a:t>
            </a:r>
          </a:p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5.  A gyermek joga képességének kibontásához</a:t>
            </a:r>
          </a:p>
          <a:p>
            <a:pPr>
              <a:buNone/>
            </a:pP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92500"/>
          </a:bodyPr>
          <a:lstStyle/>
          <a:p>
            <a:r>
              <a:rPr lang="hu-HU" dirty="0"/>
              <a:t>6. Élethez, éledben maradáshoz való jog- minden gyermeknek joga van az élethez, és hogy élete során fejlessze képességit.</a:t>
            </a:r>
          </a:p>
          <a:p>
            <a:r>
              <a:rPr lang="hu-HU" dirty="0"/>
              <a:t>7.  Név, állampolgárság és a szülők megismerésének joga.</a:t>
            </a:r>
          </a:p>
          <a:p>
            <a:r>
              <a:rPr lang="hu-HU" dirty="0"/>
              <a:t>8.  Személyazonosság megőrzésének joga – az államnak tiszteletben kell tartania a gyermek nevét, állampolgárságát és a családdal való kapcsolatát.</a:t>
            </a:r>
          </a:p>
          <a:p>
            <a:r>
              <a:rPr lang="hu-HU" dirty="0"/>
              <a:t>9.  A szülőktől való el nem választás elve- egy gyermeket sem szakíthatnak el a családjától, csak abban az esetben, ha ez az ő érdekét szolgálja. </a:t>
            </a:r>
          </a:p>
          <a:p>
            <a:r>
              <a:rPr lang="hu-HU" dirty="0"/>
              <a:t>10.  Családegyesítés megkönnyítése- ha a gyermek egyik szülője más országban él, joga van hozzá, hogy meglátogassa.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11.  Jogellenes külföldre vitel elleni védelem- az államnak kötelessége megakadályozni, hogy jogellenesen külföldre utaztassák a gyereket. </a:t>
            </a:r>
          </a:p>
          <a:p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12.  Véleménynyilvánítás szabadsága- a gyereknek mindent őt érintő ügyben joga van elmondani a véleményét.</a:t>
            </a:r>
          </a:p>
          <a:p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13.  Szólásszabadság joga, nyilvánosság előtt is.</a:t>
            </a:r>
          </a:p>
          <a:p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14.  Gondolat, lelkiismeret és vallásszabadság.</a:t>
            </a:r>
          </a:p>
          <a:p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15.  Szabad egyesülési és békés gyülekezési jog.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r>
              <a:rPr lang="hu-HU" sz="2800" dirty="0"/>
              <a:t>16.  Magánélethez való jog.</a:t>
            </a:r>
          </a:p>
          <a:p>
            <a:r>
              <a:rPr lang="hu-HU" sz="2800" dirty="0"/>
              <a:t>17. Megfelelő tájékoztatáshoz való jog.</a:t>
            </a:r>
          </a:p>
          <a:p>
            <a:r>
              <a:rPr lang="hu-HU" sz="2800" dirty="0"/>
              <a:t>18.  A szülők felelőssége- első sorban a szülő felelős a gyermek egészséges környezetben való neveléséért.</a:t>
            </a:r>
          </a:p>
          <a:p>
            <a:r>
              <a:rPr lang="hu-HU" sz="2800" dirty="0"/>
              <a:t>19.  Az erőszak minden formájától való védelem- az állam kötelessége ezen védelem biztosítása.</a:t>
            </a:r>
          </a:p>
          <a:p>
            <a:r>
              <a:rPr lang="hu-HU" sz="2800" dirty="0"/>
              <a:t>20. A családjuktól megfosztott gyermekek védelme- ilyen esetben minden gyermeknek joga van különleges védelemhez.</a:t>
            </a:r>
          </a:p>
          <a:p>
            <a:pPr>
              <a:buNone/>
            </a:pP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r>
              <a:rPr lang="hu-HU" sz="2400" dirty="0"/>
              <a:t>21.  Örökbefogadott gyermekek joga- ilyen esetben is azt kell nézni, ami a gyermeknek a legjobb.</a:t>
            </a:r>
          </a:p>
          <a:p>
            <a:r>
              <a:rPr lang="hu-HU" sz="2400" dirty="0"/>
              <a:t>22. Menekült gyermekek védelme- a más országból menekült gyermekeket ugyan olyan jogok illetik meg, mint a hazaiakat.</a:t>
            </a:r>
          </a:p>
          <a:p>
            <a:r>
              <a:rPr lang="hu-HU" sz="2400" dirty="0"/>
              <a:t>23.  Fogyatékossággal élő gyermekek jogai- joguk van a különleges bánásmódhoz. </a:t>
            </a:r>
          </a:p>
          <a:p>
            <a:r>
              <a:rPr lang="hu-HU" sz="2400" dirty="0"/>
              <a:t>24.  Egészséghez, egészséges ellátáshoz való jog.</a:t>
            </a:r>
          </a:p>
          <a:p>
            <a:r>
              <a:rPr lang="hu-HU" sz="2400" dirty="0"/>
              <a:t>25. A gyermeknek joga van az elhelyezése időszakos felülvizsgálatához- ha nem a sajátcsaládjával él, hanem például gyermekotthonban. </a:t>
            </a: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r>
              <a:rPr lang="hu-HU" sz="2800" dirty="0"/>
              <a:t>26. A gyermek joga a szociális biztonsághoz- ha szegényebb családban él, az államnak kötelessége támogatni.</a:t>
            </a:r>
          </a:p>
          <a:p>
            <a:r>
              <a:rPr lang="hu-HU" sz="2800" dirty="0"/>
              <a:t>27.  A gyermeknek joga van a megfelelő életszínvonalhoz. </a:t>
            </a:r>
          </a:p>
          <a:p>
            <a:r>
              <a:rPr lang="hu-HU" sz="2800" dirty="0"/>
              <a:t>28. A gyermeknek joga van az oktatáshoz.</a:t>
            </a:r>
          </a:p>
          <a:p>
            <a:r>
              <a:rPr lang="hu-HU" sz="2800" dirty="0"/>
              <a:t>29.  Az oktatás célja: olyan oktatáshoz van joga, mely fejleszti.</a:t>
            </a:r>
          </a:p>
          <a:p>
            <a:r>
              <a:rPr lang="hu-HU" sz="2800" dirty="0"/>
              <a:t>30.  A kisebbségi és őslakos gyermekek jogai- ha a gyermek kisebbségben él, joga van a  saját kultúrájához.</a:t>
            </a:r>
          </a:p>
          <a:p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/>
          <a:lstStyle/>
          <a:p>
            <a:r>
              <a:rPr lang="hu-HU" dirty="0"/>
              <a:t>31.  A gyermeknek joga van a szabadidőhöz, játékhoz. </a:t>
            </a:r>
          </a:p>
          <a:p>
            <a:r>
              <a:rPr lang="hu-HU" dirty="0"/>
              <a:t>32.  Gyermekmunka tilalma- az állam feladata a gyermekek ettől való védelme.</a:t>
            </a:r>
          </a:p>
          <a:p>
            <a:r>
              <a:rPr lang="hu-HU" dirty="0"/>
              <a:t>33. Kábítószerektől való védelem.</a:t>
            </a:r>
          </a:p>
          <a:p>
            <a:r>
              <a:rPr lang="hu-HU" dirty="0"/>
              <a:t>34. Szexuális kizsákmányolástól való védelem.</a:t>
            </a:r>
          </a:p>
          <a:p>
            <a:r>
              <a:rPr lang="hu-HU" dirty="0"/>
              <a:t>35. Gyermekek kereskedelemtől való védelem- ugyancsak az állam feladata.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/>
          <a:lstStyle/>
          <a:p>
            <a:r>
              <a:rPr lang="hu-HU" dirty="0"/>
              <a:t>36. Bármilyen kizsákmányolástól való védelem.</a:t>
            </a:r>
          </a:p>
          <a:p>
            <a:r>
              <a:rPr lang="hu-HU" dirty="0"/>
              <a:t>37. Kínzástól, bántalmazástól való védelem.</a:t>
            </a:r>
          </a:p>
          <a:p>
            <a:r>
              <a:rPr lang="hu-HU" dirty="0"/>
              <a:t>38. Gyermekek védelme fegyveres konfliktusoktól.</a:t>
            </a:r>
          </a:p>
          <a:p>
            <a:r>
              <a:rPr lang="hu-HU" dirty="0"/>
              <a:t>39. Gyermekáldozatok </a:t>
            </a:r>
            <a:r>
              <a:rPr lang="hu-HU" dirty="0" err="1"/>
              <a:t>reintegrációja</a:t>
            </a:r>
            <a:r>
              <a:rPr lang="hu-HU" dirty="0"/>
              <a:t> a társadalomba. </a:t>
            </a:r>
          </a:p>
          <a:p>
            <a:r>
              <a:rPr lang="hu-HU" dirty="0"/>
              <a:t>40. Megfelelő igazságszolgáltatás joga.</a:t>
            </a: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r>
              <a:rPr lang="hu-HU" dirty="0"/>
              <a:t>41. A gyermekek számára kedvezőbb jog érvényesítése – ha egy országban a törvények még jobban védenek egy gyermeket, mint az egyezmény, akkor azt kell figyelembe venni. </a:t>
            </a:r>
          </a:p>
          <a:p>
            <a:r>
              <a:rPr lang="hu-HU" dirty="0"/>
              <a:t>42.  Gyermekjogok ismerete- az egyezmény széleskörű megismertetésének feladata.</a:t>
            </a:r>
          </a:p>
          <a:p>
            <a:r>
              <a:rPr lang="hu-HU" dirty="0"/>
              <a:t>43-54.  Ezen cikkek tartalmazzák, mi az ENSZ  illetve az állam feladata, az egyezmény betartatásával kapcsolatban.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dirty="0"/>
              <a:t>    Tehát leginkább ez az egyezmény az, amely mindent átívelő, és amely a világ szinte valamennyi országára vonatkozik. Erre épültek, a különböző kiegészítő rendelkezések.</a:t>
            </a:r>
          </a:p>
          <a:p>
            <a:pPr>
              <a:buNone/>
            </a:pPr>
            <a:r>
              <a:rPr lang="hu-HU" sz="2000" dirty="0"/>
              <a:t> </a:t>
            </a:r>
          </a:p>
          <a:p>
            <a:pPr>
              <a:buNone/>
            </a:pPr>
            <a:r>
              <a:rPr lang="hu-HU" sz="2000" dirty="0"/>
              <a:t>     Mint például a gyermekek jogairól és jólétéről szóló afrikai charta 1990-ben. Ez nagyrészt azonosul az ENSZ rendelkezéseivel, ezen kívül viszont figyelembe vesz olyan társadalmi kérdéseket, amelyek a kor társadalmára vonatkoztak. Ilyen például a gyermekházasságok megszüntetése vagy a gyermekek katonai toborzása. Tehát az afrikai charta az aktuális társadalmi problémákra kíván reagálni.</a:t>
            </a: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>
                <a:latin typeface="Times New Roman" pitchFamily="18" charset="0"/>
                <a:cs typeface="Times New Roman" pitchFamily="18" charset="0"/>
              </a:rPr>
              <a:t>Történelmi visszatekintés: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/>
          </a:bodyPr>
          <a:lstStyle/>
          <a:p>
            <a:r>
              <a:rPr lang="hu-HU" dirty="0"/>
              <a:t>1924 – Genfi Nyilatkozat</a:t>
            </a:r>
          </a:p>
          <a:p>
            <a:pPr>
              <a:buNone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Ebben az időben a gyerekeket szüleik tulajdonának tekintették, egészen a nagykorúságukig. Következésképpen kizárólag a szülő nevelésén múlott minden egyes gyerek jóléte.  </a:t>
            </a:r>
            <a:br>
              <a:rPr lang="hu-HU" sz="2000" dirty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Az első világháború után, rengeteg gyerek kényszerült menekülni, főleg Oroszországból és a Balkán országaiból.  Látva ezek szörnyű helyzetét a brit </a:t>
            </a:r>
            <a:r>
              <a:rPr lang="hu-HU" sz="2000" dirty="0" err="1">
                <a:latin typeface="Times New Roman" pitchFamily="18" charset="0"/>
                <a:cs typeface="Times New Roman" pitchFamily="18" charset="0"/>
              </a:rPr>
              <a:t>Eglantyne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 err="1">
                <a:latin typeface="Times New Roman" pitchFamily="18" charset="0"/>
                <a:cs typeface="Times New Roman" pitchFamily="18" charset="0"/>
              </a:rPr>
              <a:t>Jebb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kidolgozott egy külön szabálygyűjteményt erre a célra. Ezt nevezzük a Gyermekek Chartájának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643074"/>
          </a:xfrm>
        </p:spPr>
        <p:txBody>
          <a:bodyPr>
            <a:normAutofit/>
          </a:bodyPr>
          <a:lstStyle/>
          <a:p>
            <a:r>
              <a:rPr lang="hu-HU" sz="4400" dirty="0"/>
              <a:t>Gyermekjogok az Európai Unióban</a:t>
            </a:r>
            <a:br>
              <a:rPr lang="hu-HU" sz="4400" dirty="0"/>
            </a:br>
            <a:endParaRPr lang="hu-H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    Bár az Európai Uniót, vagy az Európai Bizottságot mint szervezetet jogilag nem köti a Gyermekjogi egyezmény, - függetlenül attól, hogy minden egyes tagállamát külön-külön igen  - mégis irányadónak ismerik el azt. </a:t>
            </a:r>
          </a:p>
          <a:p>
            <a:pPr>
              <a:buNone/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    Az Európai Bizottság 2011-ben kimondta: „a Gyermekjogi egyezmény normáinak és elveinek továbbra is iránymutatásul kell szolgálniuk a gyermekek jogait érintő uniós politikák és fellépések számára”. Tehát az EU, ugyancsak, mint a világ szinte összes intézménye, mérvadóként tekint a Gyermekjogi egyezményre és erre építi jogszabályait.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/>
          </a:bodyPr>
          <a:lstStyle/>
          <a:p>
            <a:r>
              <a:rPr lang="hu-HU" sz="4400" dirty="0"/>
              <a:t>Az Európai Unió alapjogi Chartája</a:t>
            </a:r>
            <a:br>
              <a:rPr lang="hu-HU" sz="4400" dirty="0"/>
            </a:br>
            <a:endParaRPr lang="hu-H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dirty="0"/>
              <a:t>     Konkrét gyermekjogokat a Charta 24. cikkében találhatunk.</a:t>
            </a:r>
            <a:br>
              <a:rPr lang="hu-HU" sz="2000" dirty="0"/>
            </a:br>
            <a:r>
              <a:rPr lang="hu-HU" sz="2000" dirty="0"/>
              <a:t>(1) A gyermekeknek joguk van a jólétükhöz szükséges védelemhez és gondoskodáshoz. A gyermekek véleményüket szabadon kifejezhetik. Az őket érintő ügyekben véleményüket életkoruknak és érettségüknek megfelelően figyelembe kell venni.</a:t>
            </a:r>
          </a:p>
          <a:p>
            <a:pPr>
              <a:buNone/>
            </a:pPr>
            <a:r>
              <a:rPr lang="hu-HU" sz="2000" dirty="0"/>
              <a:t>    (2) A hatóságok és a magánintézmények gyermekekkel kapcsolatos tevékenységében a gyermek mindenek fölött álló érdekének kell az elsődleges szempontnak lennie.</a:t>
            </a:r>
          </a:p>
          <a:p>
            <a:pPr>
              <a:buNone/>
            </a:pPr>
            <a:r>
              <a:rPr lang="hu-HU" sz="2000" dirty="0"/>
              <a:t>     (3) Minden gyermeknek joga van ahhoz, hogy mindkét szülőjével rendszeres, személyes és közvetlen kapcsolatot tartson fenn, kivéve, ha ez az érdekeivel ellentétes.</a:t>
            </a: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hu-HU" sz="4400" dirty="0">
                <a:latin typeface="Times New Roman" pitchFamily="18" charset="0"/>
                <a:cs typeface="Times New Roman" pitchFamily="18" charset="0"/>
              </a:rPr>
              <a:t>Gyermekjogi koordinátor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u-HU" sz="2000" dirty="0"/>
              <a:t>A gyermekjogi koordinátor 2018 óta aktívan támogatja a gyerekek jogait az uniós szakpolitikában és jogszabályokban egyaránt.  Nyomon követi az uniós jogalkotást annak érdekében, hogy az semmilyen módon ne ütközzön a gyerekek jogaival, e mellett szoros együttműködést folytat, az illetékes parlamenti képviselőkkel, bizottságokkal és a parlament gyermekek jogaival foglalkozó frakcióközi csoportjával. </a:t>
            </a:r>
          </a:p>
          <a:p>
            <a:pPr>
              <a:buNone/>
            </a:pPr>
            <a:endParaRPr lang="hu-HU" sz="2000" dirty="0"/>
          </a:p>
          <a:p>
            <a:pPr>
              <a:buNone/>
            </a:pPr>
            <a:r>
              <a:rPr lang="hu-HU" sz="2000" dirty="0"/>
              <a:t>     Ezen kívül a koordinátorhoz lehet fordulni a határokon átívelő családjogi problémákkal. A koordinátor ezen területen létrehozott, fejlett hálózattal rendelkezik, mely segíti a határokon átívelő munkát.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>
                <a:latin typeface="Times New Roman" pitchFamily="18" charset="0"/>
                <a:cs typeface="Times New Roman" pitchFamily="18" charset="0"/>
              </a:rPr>
              <a:t>Az Európai Unió Bírósága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400" dirty="0"/>
              <a:t>    Az EUB a legtöbb, gyermekjogokat érintő ítéletét a szabad mozgással és az uniós polgársággal összefüggésben hozta, amely területeken az EU régóta rendelkezik hatáskörrel. Ezek vonatkozásában az EUB kifejezetten elismerte, hogy a gyermekeket saját jogukon megilletik az uniós polgársággal járó előnyök, az uniós állampolgárság alapján a gyermekekre is kiterjesztve ezáltal az önálló tartózkodási jogot, valamint a szociális és oktatási jogosultságokat.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hu-HU" sz="4400" dirty="0">
                <a:latin typeface="Times New Roman" pitchFamily="18" charset="0"/>
                <a:cs typeface="Times New Roman" pitchFamily="18" charset="0"/>
              </a:rPr>
              <a:t>Gyermekjogok Magyarországon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dirty="0"/>
              <a:t>    Hazánkban 2012. január 1.-én lépett életbe az Alaptörvény, mely a magyar jogi hierarchia csúcsa. Tekintve, hogy ez az ország legmagasabb szintű törvénye, egy jogszabály sem lehet vele ellentétes. </a:t>
            </a:r>
          </a:p>
          <a:p>
            <a:pPr>
              <a:buNone/>
            </a:pPr>
            <a:r>
              <a:rPr lang="hu-HU" sz="2400" dirty="0"/>
              <a:t> </a:t>
            </a:r>
          </a:p>
          <a:p>
            <a:pPr>
              <a:buNone/>
            </a:pPr>
            <a:r>
              <a:rPr lang="hu-HU" sz="2400" dirty="0"/>
              <a:t>    Az Alaptörvény a Szabadság és  Felelősség részben, külön rendelkezéseket ír, a gyermekek jogaival kapcsolatban. A XV. cikk 5. bekezdésében foglaltak szerint: "</a:t>
            </a:r>
            <a:r>
              <a:rPr lang="hu-HU" sz="2400" i="1" dirty="0"/>
              <a:t>Magyarország külön intézkedésekkel védi a családokat, a gyermekeket, a nőket, az időseket és a fogyatékkal élőket."</a:t>
            </a:r>
            <a:endParaRPr lang="hu-HU" sz="2400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/>
              <a:t>   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A XVI. cikkben hosszabban, összesen 3 bekezdésben határozza meg a gyermekek jogait. Ezen bekezdések szerint: </a:t>
            </a:r>
          </a:p>
          <a:p>
            <a:pPr>
              <a:buNone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    1.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"Minden gyermeknek joga van a megfelelő testi, szellemi és erkölcsi fejlődéséhez szükséges védelemhez és gondoskodáshoz."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    A 2. bekezdés alapján "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A szülőknek joguk van megválasztani a gyermeküknek adandó nevelést."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    3. bekezdésben </a:t>
            </a:r>
            <a:r>
              <a:rPr lang="hu-HU" i="1" dirty="0">
                <a:latin typeface="Times New Roman" pitchFamily="18" charset="0"/>
                <a:cs typeface="Times New Roman" pitchFamily="18" charset="0"/>
              </a:rPr>
              <a:t>"A szülők kötelesek kiskorú gyermekükről gondoskodni. E kötelezettség magában foglalja gyermekük taníttatását.".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pPr>
              <a:buNone/>
            </a:pPr>
            <a:r>
              <a:rPr lang="hu-HU" dirty="0"/>
              <a:t>    A jogi kereteken kívül, rengeteg olyan szervezet van, amely ugyancsak a gyerekek jogainak előmozdítását vagy épp azok fejlődését segíti elő, úgy materiálisan, mint szellemi/mentális segítségnyújtással. </a:t>
            </a:r>
          </a:p>
          <a:p>
            <a:pPr>
              <a:buNone/>
            </a:pPr>
            <a:r>
              <a:rPr lang="hu-HU" dirty="0"/>
              <a:t>    Az egyik és talán leginkább nemzetközinek mondható szervezet az UNICEF, amely már 44 éve tevékenykedik Magyarországon. Segítve a hátrányos helyzetű vagy épp bántalmazott gyerekeket. </a:t>
            </a:r>
          </a:p>
          <a:p>
            <a:pPr>
              <a:buNone/>
            </a:pPr>
            <a:r>
              <a:rPr lang="hu-HU" dirty="0"/>
              <a:t>    Az UNICEF jelen van a világ 190 országában, főként olyan helyeken tart fenn programirodát, ahol magas a gyermekek elhalálozásának aránya.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>
              <a:buNone/>
            </a:pPr>
            <a:r>
              <a:rPr lang="hu-HU" dirty="0"/>
              <a:t> További Magyarországi gyermekvédő szervezetek:</a:t>
            </a:r>
          </a:p>
          <a:p>
            <a:pPr>
              <a:buNone/>
            </a:pPr>
            <a:endParaRPr lang="hu-HU" dirty="0"/>
          </a:p>
          <a:p>
            <a:pPr marL="514350" indent="-514350">
              <a:buAutoNum type="arabicPeriod"/>
            </a:pPr>
            <a:r>
              <a:rPr lang="hu-HU" dirty="0"/>
              <a:t>Országos Gyermekvédő Liga</a:t>
            </a:r>
          </a:p>
          <a:p>
            <a:pPr marL="514350" indent="-514350">
              <a:buAutoNum type="arabicPeriod"/>
            </a:pPr>
            <a:r>
              <a:rPr lang="hu-HU" dirty="0"/>
              <a:t>SOS Gyermekfalu Magyarországi Alapítványa</a:t>
            </a:r>
          </a:p>
          <a:p>
            <a:pPr marL="514350" indent="-514350">
              <a:buAutoNum type="arabicPeriod"/>
            </a:pPr>
            <a:r>
              <a:rPr lang="hu-HU" dirty="0"/>
              <a:t>Gyermekjogi Civil Koalíció</a:t>
            </a:r>
          </a:p>
          <a:p>
            <a:pPr marL="514350" indent="-514350">
              <a:buAutoNum type="arabicPeriod"/>
            </a:pPr>
            <a:r>
              <a:rPr lang="hu-HU" dirty="0"/>
              <a:t>Gyermekek Jogaiért Felelős Tematikus Munkacsoport</a:t>
            </a:r>
          </a:p>
          <a:p>
            <a:pPr marL="514350" indent="-514350">
              <a:buAutoNum type="arabicPeriod"/>
            </a:pPr>
            <a:r>
              <a:rPr lang="hu-HU" dirty="0"/>
              <a:t>Bátor Tábor Alapítvány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gyerekek kötelességei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400" dirty="0"/>
              <a:t>   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gyermekek jogainak különleges helyzete főként azon alapul, hogy ezen jogok biztosítása főként a szülők és az állam kötelessége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. De mi van a gyerekek kötelességével?</a:t>
            </a:r>
          </a:p>
          <a:p>
            <a:pPr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   A Gyermekjogi Egyezmény, a gyerekek kötelességére is utal, ugyanakkor kijelenthetjük, hogy ezen kötelességek elmulasztása, még egyáltalán nem fosztja meg a gyereket  a jogaitól. </a:t>
            </a:r>
            <a:endParaRPr lang="hu-H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>
                <a:latin typeface="Times New Roman" pitchFamily="18" charset="0"/>
                <a:cs typeface="Times New Roman" pitchFamily="18" charset="0"/>
              </a:rPr>
              <a:t>Mik lehetnek ezek a kötelességek?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   Ha a gyerekeknek joga van arra, hogy megvédjék őket a konfliktusoktól, a kegyetlenkedéstől, a kizsákmányolástól és az elhanyagolástól, akkor nekik is kerülniük kell az összetűzéseket, verekedéseket. </a:t>
            </a:r>
          </a:p>
          <a:p>
            <a:pPr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   Ha a gyerekeknek joga van a tiszta környezethez, akkor nekik is kötelességük, hogy környezetükre vigyázzanak. </a:t>
            </a:r>
          </a:p>
          <a:p>
            <a:pPr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    Ha a gyerekeknek joguk van a tanuláshoz, akkor a képességeiknek megfelelő lehető legtöbbet kell kihozniuk magukból, és tudásukat és tapasztalatukat lehetőleg meg kell másokkal osztaniuk. </a:t>
            </a:r>
          </a:p>
          <a:p>
            <a:pPr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   Ha minden gyermeknek joga van a teljes élethez, akkor nekik maguknak is segítséget kell nyújtaniuk a szükséget szenvedőknek vagy a fogyatékos társaiknak.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/>
          </a:bodyPr>
          <a:lstStyle/>
          <a:p>
            <a:r>
              <a:rPr lang="hu-HU" sz="4400" dirty="0">
                <a:latin typeface="Times New Roman" pitchFamily="18" charset="0"/>
                <a:cs typeface="Times New Roman" pitchFamily="18" charset="0"/>
              </a:rPr>
              <a:t>Gyermekek Chartája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000" dirty="0"/>
              <a:t>     Tehát ez volt az egyik legelső, kifejezetten emberi jogokat tartalmazó írás, amely gyermekekre vonatkozott. A dokumentum később Genfi Nyilatkozat néven vált ismertté, amelyet a Népszövetség 1924-ben fogadott el.  A dokumentumnak egészen a Népszövetség felbomlásáig volt jogi  alapja.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>
              <a:buNone/>
            </a:pPr>
            <a:r>
              <a:rPr lang="hu-HU" dirty="0"/>
              <a:t>    Tehát összességében kijelenthetjük, hogy bár a jogok és kötelességek valamennyire egy síkon mozognak, mégis a jogok azok, amelyek leginkább hangsúlyt kapnak. </a:t>
            </a:r>
          </a:p>
          <a:p>
            <a:pPr>
              <a:buNone/>
            </a:pPr>
            <a:r>
              <a:rPr lang="hu-HU" dirty="0"/>
              <a:t>    A világ vezető gyermekjogi szervezetei, különböző államok kormányai és civilek is egyaránt  munkálkodnak azon, hogy ezek a jogok semmilyen mértékben ne csorbuljanak, minden gyerek megkapja az őt megillető bánásmódot, úgy fizikailag, mint mentálisan.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Források: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err="1">
                <a:latin typeface="Times New Roman" pitchFamily="18" charset="0"/>
                <a:cs typeface="Times New Roman" pitchFamily="18" charset="0"/>
              </a:rPr>
              <a:t>unicef.hu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 err="1">
                <a:latin typeface="Times New Roman" pitchFamily="18" charset="0"/>
                <a:cs typeface="Times New Roman" pitchFamily="18" charset="0"/>
              </a:rPr>
              <a:t>fra.europa.eu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 err="1">
                <a:latin typeface="Times New Roman" pitchFamily="18" charset="0"/>
                <a:cs typeface="Times New Roman" pitchFamily="18" charset="0"/>
              </a:rPr>
              <a:t>europarl.europa.eu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Kézikönyv a gyermekjogokra vonatkozó európai jogról</a:t>
            </a:r>
          </a:p>
          <a:p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Emberi Kötelességek Egyetemes Nyilatkozata</a:t>
            </a:r>
          </a:p>
          <a:p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Általános gyermekjogi ismeretek szülőknek és szakembereknek</a:t>
            </a:r>
          </a:p>
          <a:p>
            <a:r>
              <a:rPr lang="hu-HU" sz="2000" dirty="0" err="1">
                <a:latin typeface="Times New Roman" pitchFamily="18" charset="0"/>
                <a:cs typeface="Times New Roman" pitchFamily="18" charset="0"/>
              </a:rPr>
              <a:t>gyermekvilag-gyermekjog.blog.eu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Kézikönyv a gyermekjogi egyezmény alkalmazásához</a:t>
            </a:r>
          </a:p>
          <a:p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571472" y="857232"/>
            <a:ext cx="80010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hu-HU" sz="28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1948- Emberi Jogok Egyetemes Nyilatkozata</a:t>
            </a:r>
          </a:p>
          <a:p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714348" y="2000240"/>
            <a:ext cx="771530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1948-ban az ENSZ közgyűlése elfogadta, az Emberi Jogok Egyetemes Nyilatkozatát, amely bár ha csekély mértékben is, de tartalmaz gyermekjogokra vonatkozó rendelkezéseket.</a:t>
            </a: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1959</a:t>
            </a:r>
            <a:br>
              <a:rPr lang="hu-HU" sz="2000" dirty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Az ENSZ újabb nyilatkozatot fogad el, pontosan november 20-án.          </a:t>
            </a:r>
          </a:p>
          <a:p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(azóta ez a gyermekek jogainak világnapja). Ebben a nyilatkozatban már szó van névhez, állampolgársághoz, vagy épp ingyenes oktatáshoz való jogról. A probléma csupán az, hogy ez a dokumentum nem bírt kötelező érvénnyel egyetlen nemzet számára sem. </a:t>
            </a: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643074"/>
          </a:xfrm>
        </p:spPr>
        <p:txBody>
          <a:bodyPr>
            <a:noAutofit/>
          </a:bodyPr>
          <a:lstStyle/>
          <a:p>
            <a:r>
              <a:rPr lang="hu-HU" sz="4400" dirty="0">
                <a:latin typeface="Times New Roman" pitchFamily="18" charset="0"/>
                <a:cs typeface="Times New Roman" pitchFamily="18" charset="0"/>
              </a:rPr>
              <a:t>1979- Gyermekek Nemzetközi Éve</a:t>
            </a:r>
            <a:br>
              <a:rPr lang="hu-HU" sz="4400" dirty="0">
                <a:latin typeface="Times New Roman" pitchFamily="18" charset="0"/>
                <a:cs typeface="Times New Roman" pitchFamily="18" charset="0"/>
              </a:rPr>
            </a:br>
            <a:endParaRPr lang="hu-H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    Mindenki számára látható volt, hogy szükség van egy átfogó, mindenkit érintő és kötelező jellegű rendelkezésre, a gyermekjogok kapcsán. Ezért 1979-ben elindult a Gyermekek Nemzetközi Éve, melynek egyik mérföldköve, a lengyel kormány által benyújtott tervezet.  A tervezet ENSZ általi kiegészítése és ez által elfogadása tíz évbe telt. </a:t>
            </a:r>
          </a:p>
          <a:p>
            <a:pPr>
              <a:buNone/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2000" b="1" dirty="0">
                <a:latin typeface="Times New Roman" pitchFamily="18" charset="0"/>
                <a:cs typeface="Times New Roman" pitchFamily="18" charset="0"/>
              </a:rPr>
              <a:t>1989 – Gyermekjogi egyezmény</a:t>
            </a:r>
          </a:p>
          <a:p>
            <a:pPr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    Miután az ENSZ Emberi Jogi Bizottsága, és Gazdasági és Szociális tanácsa átvizsgálta, majd elfogadta a  tervezetet,  az ENSZ közgyűlése egyhangúan megszavazta a Gyermekjogi egyezményt.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>
                <a:latin typeface="Times New Roman" pitchFamily="18" charset="0"/>
                <a:cs typeface="Times New Roman" pitchFamily="18" charset="0"/>
              </a:rPr>
              <a:t>1990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    A következő év szeptemberére 20 tagállam, köztük Magyarország is ratifikálta az egyezményt, 2014-re pedig, a világ 194 országa tette meg ugyanezt. Tehát összességében ezek a rendelkezések érvényesek, a világ szinte minden országára.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dirty="0">
                <a:latin typeface="Times New Roman" pitchFamily="18" charset="0"/>
                <a:cs typeface="Times New Roman" pitchFamily="18" charset="0"/>
              </a:rPr>
              <a:t>Mit tartalmaz az egyezmény?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sz="2400" dirty="0"/>
          </a:p>
          <a:p>
            <a:pPr>
              <a:buNone/>
            </a:pPr>
            <a:r>
              <a:rPr lang="hu-HU" sz="2400" dirty="0"/>
              <a:t>A Gyermekjogi Egyezménynek három fontos alappillére van:</a:t>
            </a:r>
          </a:p>
          <a:p>
            <a:pPr>
              <a:buNone/>
            </a:pPr>
            <a:endParaRPr lang="hu-HU" sz="2400" dirty="0"/>
          </a:p>
          <a:p>
            <a:r>
              <a:rPr lang="hu-HU" sz="2400" dirty="0"/>
              <a:t>1.  A gondoskodás-ellátás joga</a:t>
            </a:r>
          </a:p>
          <a:p>
            <a:r>
              <a:rPr lang="hu-HU" sz="2400" dirty="0"/>
              <a:t>2. A védelem joga</a:t>
            </a:r>
          </a:p>
          <a:p>
            <a:r>
              <a:rPr lang="hu-HU" sz="2400" dirty="0"/>
              <a:t>3. A részvétel jog</a:t>
            </a: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hu-HU" sz="4400" dirty="0">
                <a:latin typeface="Times New Roman" pitchFamily="18" charset="0"/>
                <a:cs typeface="Times New Roman" pitchFamily="18" charset="0"/>
              </a:rPr>
              <a:t>A gondoskodás-ellátás joga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dirty="0"/>
              <a:t>    </a:t>
            </a:r>
            <a:r>
              <a:rPr lang="hu-HU" sz="2800" dirty="0"/>
              <a:t>E szerint a gyerekeknek is ugyanúgy joguk van a különféle érőforrásokhoz, de ezen kívül meg kell kapniuk minden olyan nem materiális javat is, mint a szeretet, tudás vagy önbecsülés. Tehát joguk olyan környezethez, melyben mindezek rendelkezésükre állnak. </a:t>
            </a:r>
          </a:p>
          <a:p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hu-HU" sz="4400" dirty="0">
                <a:latin typeface="Times New Roman" pitchFamily="18" charset="0"/>
                <a:cs typeface="Times New Roman" pitchFamily="18" charset="0"/>
              </a:rPr>
              <a:t>A védelem joga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636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2800" dirty="0"/>
              <a:t>   A védelem, gyakorlatilag mindenki dolga, akivel a gyermek kapcsolatba kerül. Ide tartoznak a család, a különböző intézmények, szakemberek, de még  a gyermekeket érintő törvények alkotói is. </a:t>
            </a:r>
          </a:p>
          <a:p>
            <a:pPr>
              <a:buNone/>
            </a:pPr>
            <a:endParaRPr lang="hu-HU" sz="2800" dirty="0"/>
          </a:p>
          <a:p>
            <a:pPr>
              <a:buNone/>
            </a:pPr>
            <a:r>
              <a:rPr lang="hu-HU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u-HU" sz="2800" dirty="0">
                <a:solidFill>
                  <a:schemeClr val="accent1">
                    <a:lumMod val="75000"/>
                  </a:schemeClr>
                </a:solidFill>
              </a:rPr>
              <a:t>A részvétel joga</a:t>
            </a:r>
          </a:p>
          <a:p>
            <a:pPr>
              <a:buNone/>
            </a:pPr>
            <a:r>
              <a:rPr lang="hu-HU" sz="2800" dirty="0"/>
              <a:t>    E szerint a gyermekek megnyilvánulhatnak egyedül és csoportban is, e mellett joguk van az őket érintő döntésekben részt venni. </a:t>
            </a:r>
          </a:p>
          <a:p>
            <a:pPr>
              <a:buNone/>
            </a:pP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2101</Words>
  <Application>Microsoft Office PowerPoint</Application>
  <PresentationFormat>Diavetítés a képernyőre (4:3 oldalarány)</PresentationFormat>
  <Paragraphs>136</Paragraphs>
  <Slides>31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6" baseType="lpstr">
      <vt:lpstr>Calibri</vt:lpstr>
      <vt:lpstr>Constantia</vt:lpstr>
      <vt:lpstr>Times New Roman</vt:lpstr>
      <vt:lpstr>Wingdings 2</vt:lpstr>
      <vt:lpstr>Áramlás</vt:lpstr>
      <vt:lpstr>Gyermekjogok és kötelességek</vt:lpstr>
      <vt:lpstr>Történelmi visszatekintés:</vt:lpstr>
      <vt:lpstr>Gyermekek Chartája </vt:lpstr>
      <vt:lpstr>PowerPoint-bemutató</vt:lpstr>
      <vt:lpstr>1979- Gyermekek Nemzetközi Éve </vt:lpstr>
      <vt:lpstr>1990</vt:lpstr>
      <vt:lpstr>Mit tartalmaz az egyezmény?</vt:lpstr>
      <vt:lpstr>A gondoskodás-ellátás joga</vt:lpstr>
      <vt:lpstr>A védelem joga</vt:lpstr>
      <vt:lpstr>Tehát ezekre a pillérekre  épül fel, az egyezmény 54 cikkelye, amelyek a következőket tartalmazzák: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Gyermekjogok az Európai Unióban </vt:lpstr>
      <vt:lpstr>Az Európai Unió alapjogi Chartája </vt:lpstr>
      <vt:lpstr>Gyermekjogi koordinátor </vt:lpstr>
      <vt:lpstr>Az Európai Unió Bírósága</vt:lpstr>
      <vt:lpstr>Gyermekjogok Magyarországon</vt:lpstr>
      <vt:lpstr>PowerPoint-bemutató</vt:lpstr>
      <vt:lpstr>PowerPoint-bemutató</vt:lpstr>
      <vt:lpstr>PowerPoint-bemutató</vt:lpstr>
      <vt:lpstr>A gyerekek kötelességei</vt:lpstr>
      <vt:lpstr>Mik lehetnek ezek a kötelességek?</vt:lpstr>
      <vt:lpstr>PowerPoint-bemutató</vt:lpstr>
      <vt:lpstr>Források: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Gyermekjogok és kötelességek</dc:title>
  <dc:creator>Asus</dc:creator>
  <cp:lastModifiedBy>freki</cp:lastModifiedBy>
  <cp:revision>24</cp:revision>
  <dcterms:created xsi:type="dcterms:W3CDTF">2020-04-20T09:20:13Z</dcterms:created>
  <dcterms:modified xsi:type="dcterms:W3CDTF">2020-04-22T07:26:17Z</dcterms:modified>
</cp:coreProperties>
</file>