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587" r:id="rId2"/>
    <p:sldId id="277" r:id="rId3"/>
    <p:sldId id="283" r:id="rId4"/>
    <p:sldId id="586" r:id="rId5"/>
    <p:sldId id="584" r:id="rId6"/>
    <p:sldId id="582" r:id="rId7"/>
    <p:sldId id="519" r:id="rId8"/>
    <p:sldId id="588" r:id="rId9"/>
    <p:sldId id="527" r:id="rId10"/>
    <p:sldId id="599" r:id="rId11"/>
    <p:sldId id="554" r:id="rId12"/>
    <p:sldId id="555" r:id="rId13"/>
    <p:sldId id="520" r:id="rId14"/>
    <p:sldId id="521" r:id="rId15"/>
    <p:sldId id="564" r:id="rId16"/>
    <p:sldId id="286" r:id="rId17"/>
    <p:sldId id="497" r:id="rId18"/>
    <p:sldId id="575" r:id="rId19"/>
    <p:sldId id="499" r:id="rId20"/>
    <p:sldId id="282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222" autoAdjust="0"/>
  </p:normalViewPr>
  <p:slideViewPr>
    <p:cSldViewPr>
      <p:cViewPr varScale="1">
        <p:scale>
          <a:sx n="82" d="100"/>
          <a:sy n="82" d="100"/>
        </p:scale>
        <p:origin x="24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Családjukban élő gyermekek reziliencia szintje program előtt és után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'[elemzés.xlsx]reziliencia szintek'!$J$47</c:f>
              <c:strCache>
                <c:ptCount val="1"/>
                <c:pt idx="0">
                  <c:v>alacsony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'[elemzés.xlsx]reziliencia szintek'!$K$46:$L$46</c:f>
              <c:strCache>
                <c:ptCount val="2"/>
                <c:pt idx="0">
                  <c:v>Program előtt (N=62)</c:v>
                </c:pt>
                <c:pt idx="1">
                  <c:v>Program után (N=52)</c:v>
                </c:pt>
              </c:strCache>
            </c:strRef>
          </c:cat>
          <c:val>
            <c:numRef>
              <c:f>'[elemzés.xlsx]reziliencia szintek'!$K$47:$L$47</c:f>
              <c:numCache>
                <c:formatCode>0%</c:formatCode>
                <c:ptCount val="2"/>
                <c:pt idx="0">
                  <c:v>0.25806451612903225</c:v>
                </c:pt>
                <c:pt idx="1">
                  <c:v>0.21153846153846154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A1-4F5B-AD16-BE37CC77E166}"/>
            </c:ext>
          </c:extLst>
        </c:ser>
        <c:ser>
          <c:idx val="1"/>
          <c:order val="1"/>
          <c:tx>
            <c:strRef>
              <c:f>'[elemzés.xlsx]reziliencia szintek'!$J$48</c:f>
              <c:strCache>
                <c:ptCount val="1"/>
                <c:pt idx="0">
                  <c:v>közepes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'[elemzés.xlsx]reziliencia szintek'!$K$46:$L$46</c:f>
              <c:strCache>
                <c:ptCount val="2"/>
                <c:pt idx="0">
                  <c:v>Program előtt (N=62)</c:v>
                </c:pt>
                <c:pt idx="1">
                  <c:v>Program után (N=52)</c:v>
                </c:pt>
              </c:strCache>
            </c:strRef>
          </c:cat>
          <c:val>
            <c:numRef>
              <c:f>'[elemzés.xlsx]reziliencia szintek'!$K$48:$L$48</c:f>
              <c:numCache>
                <c:formatCode>0%</c:formatCode>
                <c:ptCount val="2"/>
                <c:pt idx="0">
                  <c:v>0.59677419354838712</c:v>
                </c:pt>
                <c:pt idx="1">
                  <c:v>0.61538461538461542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A1-4F5B-AD16-BE37CC77E166}"/>
            </c:ext>
          </c:extLst>
        </c:ser>
        <c:ser>
          <c:idx val="2"/>
          <c:order val="2"/>
          <c:tx>
            <c:strRef>
              <c:f>'[elemzés.xlsx]reziliencia szintek'!$J$49</c:f>
              <c:strCache>
                <c:ptCount val="1"/>
                <c:pt idx="0">
                  <c:v>magas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'[elemzés.xlsx]reziliencia szintek'!$K$46:$L$46</c:f>
              <c:strCache>
                <c:ptCount val="2"/>
                <c:pt idx="0">
                  <c:v>Program előtt (N=62)</c:v>
                </c:pt>
                <c:pt idx="1">
                  <c:v>Program után (N=52)</c:v>
                </c:pt>
              </c:strCache>
            </c:strRef>
          </c:cat>
          <c:val>
            <c:numRef>
              <c:f>'[elemzés.xlsx]reziliencia szintek'!$K$49:$L$49</c:f>
              <c:numCache>
                <c:formatCode>0%</c:formatCode>
                <c:ptCount val="2"/>
                <c:pt idx="0">
                  <c:v>0.14516129032258066</c:v>
                </c:pt>
                <c:pt idx="1">
                  <c:v>0.17307692307692307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A1-4F5B-AD16-BE37CC77E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6930960"/>
        <c:axId val="1433927376"/>
      </c:barChart>
      <c:catAx>
        <c:axId val="1546930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33927376"/>
        <c:crosses val="autoZero"/>
        <c:auto val="1"/>
        <c:lblAlgn val="ctr"/>
        <c:lblOffset val="100"/>
        <c:noMultiLvlLbl val="0"/>
      </c:catAx>
      <c:valAx>
        <c:axId val="1433927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4693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Szakellátott gyermekek reziliencia szintje program előtt és után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'[elemzés.xlsx]reziliencia szintek'!$J$24</c:f>
              <c:strCache>
                <c:ptCount val="1"/>
                <c:pt idx="0">
                  <c:v>alacsony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'[elemzés.xlsx]reziliencia szintek'!$K$23:$L$23</c:f>
              <c:strCache>
                <c:ptCount val="2"/>
                <c:pt idx="0">
                  <c:v>Program előtt (N=10)</c:v>
                </c:pt>
                <c:pt idx="1">
                  <c:v>Program után (N=10)</c:v>
                </c:pt>
              </c:strCache>
            </c:strRef>
          </c:cat>
          <c:val>
            <c:numRef>
              <c:f>'[elemzés.xlsx]reziliencia szintek'!$K$24:$L$24</c:f>
              <c:numCache>
                <c:formatCode>0%</c:formatCode>
                <c:ptCount val="2"/>
                <c:pt idx="0">
                  <c:v>0.3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79-4076-89FD-90EA0CD57884}"/>
            </c:ext>
          </c:extLst>
        </c:ser>
        <c:ser>
          <c:idx val="1"/>
          <c:order val="1"/>
          <c:tx>
            <c:strRef>
              <c:f>'[elemzés.xlsx]reziliencia szintek'!$J$25</c:f>
              <c:strCache>
                <c:ptCount val="1"/>
                <c:pt idx="0">
                  <c:v>közepes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'[elemzés.xlsx]reziliencia szintek'!$K$23:$L$23</c:f>
              <c:strCache>
                <c:ptCount val="2"/>
                <c:pt idx="0">
                  <c:v>Program előtt (N=10)</c:v>
                </c:pt>
                <c:pt idx="1">
                  <c:v>Program után (N=10)</c:v>
                </c:pt>
              </c:strCache>
            </c:strRef>
          </c:cat>
          <c:val>
            <c:numRef>
              <c:f>'[elemzés.xlsx]reziliencia szintek'!$K$25:$L$25</c:f>
              <c:numCache>
                <c:formatCode>0%</c:formatCode>
                <c:ptCount val="2"/>
                <c:pt idx="0">
                  <c:v>0.6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79-4076-89FD-90EA0CD57884}"/>
            </c:ext>
          </c:extLst>
        </c:ser>
        <c:ser>
          <c:idx val="2"/>
          <c:order val="2"/>
          <c:tx>
            <c:strRef>
              <c:f>'[elemzés.xlsx]reziliencia szintek'!$J$26</c:f>
              <c:strCache>
                <c:ptCount val="1"/>
                <c:pt idx="0">
                  <c:v>magas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'[elemzés.xlsx]reziliencia szintek'!$K$23:$L$23</c:f>
              <c:strCache>
                <c:ptCount val="2"/>
                <c:pt idx="0">
                  <c:v>Program előtt (N=10)</c:v>
                </c:pt>
                <c:pt idx="1">
                  <c:v>Program után (N=10)</c:v>
                </c:pt>
              </c:strCache>
            </c:strRef>
          </c:cat>
          <c:val>
            <c:numRef>
              <c:f>'[elemzés.xlsx]reziliencia szintek'!$K$26:$L$26</c:f>
              <c:numCache>
                <c:formatCode>0%</c:formatCode>
                <c:ptCount val="2"/>
                <c:pt idx="0">
                  <c:v>0.1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79-4076-89FD-90EA0CD57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33774464"/>
        <c:axId val="1433925712"/>
      </c:barChart>
      <c:catAx>
        <c:axId val="1533774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33925712"/>
        <c:crosses val="autoZero"/>
        <c:auto val="1"/>
        <c:lblAlgn val="ctr"/>
        <c:lblOffset val="100"/>
        <c:noMultiLvlLbl val="0"/>
      </c:catAx>
      <c:valAx>
        <c:axId val="1433925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3377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Javítóintézetben lévő gyermekek rezliencia szintje program előtt és után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34631135976840682"/>
          <c:y val="0.27239638709886921"/>
          <c:w val="0.59854516671006397"/>
          <c:h val="0.5581261481220458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'[elemzés.xlsx]reziliencia szintek'!$K$6</c:f>
              <c:strCache>
                <c:ptCount val="1"/>
                <c:pt idx="0">
                  <c:v>alacsony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'[elemzés.xlsx]reziliencia szintek'!$J$7:$J$8</c:f>
              <c:strCache>
                <c:ptCount val="2"/>
                <c:pt idx="0">
                  <c:v>Program előtt (N=32)</c:v>
                </c:pt>
                <c:pt idx="1">
                  <c:v>Program után (N=27)</c:v>
                </c:pt>
              </c:strCache>
            </c:strRef>
          </c:cat>
          <c:val>
            <c:numRef>
              <c:f>'[elemzés.xlsx]reziliencia szintek'!$K$7:$K$8</c:f>
              <c:numCache>
                <c:formatCode>0%</c:formatCode>
                <c:ptCount val="2"/>
                <c:pt idx="0">
                  <c:v>0.21875</c:v>
                </c:pt>
                <c:pt idx="1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FB-4442-9C5E-98A9DBC23A1A}"/>
            </c:ext>
          </c:extLst>
        </c:ser>
        <c:ser>
          <c:idx val="1"/>
          <c:order val="1"/>
          <c:tx>
            <c:strRef>
              <c:f>'[elemzés.xlsx]reziliencia szintek'!$L$6</c:f>
              <c:strCache>
                <c:ptCount val="1"/>
                <c:pt idx="0">
                  <c:v>közepes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'[elemzés.xlsx]reziliencia szintek'!$J$7:$J$8</c:f>
              <c:strCache>
                <c:ptCount val="2"/>
                <c:pt idx="0">
                  <c:v>Program előtt (N=32)</c:v>
                </c:pt>
                <c:pt idx="1">
                  <c:v>Program után (N=27)</c:v>
                </c:pt>
              </c:strCache>
            </c:strRef>
          </c:cat>
          <c:val>
            <c:numRef>
              <c:f>'[elemzés.xlsx]reziliencia szintek'!$L$7:$L$8</c:f>
              <c:numCache>
                <c:formatCode>0%</c:formatCode>
                <c:ptCount val="2"/>
                <c:pt idx="0">
                  <c:v>0.5625</c:v>
                </c:pt>
                <c:pt idx="1">
                  <c:v>0.55555555555555558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FB-4442-9C5E-98A9DBC23A1A}"/>
            </c:ext>
          </c:extLst>
        </c:ser>
        <c:ser>
          <c:idx val="2"/>
          <c:order val="2"/>
          <c:tx>
            <c:strRef>
              <c:f>'[elemzés.xlsx]reziliencia szintek'!$M$6</c:f>
              <c:strCache>
                <c:ptCount val="1"/>
                <c:pt idx="0">
                  <c:v>magas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'[elemzés.xlsx]reziliencia szintek'!$J$7:$J$8</c:f>
              <c:strCache>
                <c:ptCount val="2"/>
                <c:pt idx="0">
                  <c:v>Program előtt (N=32)</c:v>
                </c:pt>
                <c:pt idx="1">
                  <c:v>Program után (N=27)</c:v>
                </c:pt>
              </c:strCache>
            </c:strRef>
          </c:cat>
          <c:val>
            <c:numRef>
              <c:f>'[elemzés.xlsx]reziliencia szintek'!$M$7:$M$8</c:f>
              <c:numCache>
                <c:formatCode>0%</c:formatCode>
                <c:ptCount val="2"/>
                <c:pt idx="0">
                  <c:v>0.21875</c:v>
                </c:pt>
                <c:pt idx="1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FB-4442-9C5E-98A9DBC23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2768000"/>
        <c:axId val="1368130112"/>
      </c:barChart>
      <c:catAx>
        <c:axId val="1432768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68130112"/>
        <c:crosses val="autoZero"/>
        <c:auto val="1"/>
        <c:lblAlgn val="ctr"/>
        <c:lblOffset val="100"/>
        <c:noMultiLvlLbl val="0"/>
      </c:catAx>
      <c:valAx>
        <c:axId val="136813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3276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316CD3-F2FC-4DD3-90D5-3ACECC7AE523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1973648-92C6-4E69-BA3A-3EE21C4B48B5}">
      <dgm:prSet/>
      <dgm:spPr/>
      <dgm:t>
        <a:bodyPr/>
        <a:lstStyle/>
        <a:p>
          <a:r>
            <a:rPr lang="hu-HU"/>
            <a:t>50 tesztelő: Debrecen, Kecskemét és Budapest) + létszámon felül felnőttek (nevelők, nevelőszülők)</a:t>
          </a:r>
          <a:endParaRPr lang="en-US"/>
        </a:p>
      </dgm:t>
    </dgm:pt>
    <dgm:pt modelId="{58B7CA97-26A2-463D-AF24-AA461C7B8B8F}" type="parTrans" cxnId="{9418FB64-9FFE-47EE-B66D-379EB2152AA1}">
      <dgm:prSet/>
      <dgm:spPr/>
      <dgm:t>
        <a:bodyPr/>
        <a:lstStyle/>
        <a:p>
          <a:endParaRPr lang="en-US"/>
        </a:p>
      </dgm:t>
    </dgm:pt>
    <dgm:pt modelId="{7D0327F0-64F6-40FE-B74C-0B7CA89DC4F8}" type="sibTrans" cxnId="{9418FB64-9FFE-47EE-B66D-379EB2152AA1}">
      <dgm:prSet/>
      <dgm:spPr/>
      <dgm:t>
        <a:bodyPr/>
        <a:lstStyle/>
        <a:p>
          <a:endParaRPr lang="en-US"/>
        </a:p>
      </dgm:t>
    </dgm:pt>
    <dgm:pt modelId="{C67ABCFF-C7DF-486D-B653-D084DD4E4D0A}">
      <dgm:prSet/>
      <dgm:spPr/>
      <dgm:t>
        <a:bodyPr/>
        <a:lstStyle/>
        <a:p>
          <a:r>
            <a:rPr lang="hu-HU"/>
            <a:t>Az app könnyen kezelhető, logikusan működik, kényelmes a használata</a:t>
          </a:r>
          <a:endParaRPr lang="en-US"/>
        </a:p>
      </dgm:t>
    </dgm:pt>
    <dgm:pt modelId="{852FE3E5-63D7-481E-AD02-325062F2AE22}" type="parTrans" cxnId="{B98BC054-124D-4753-91BC-CC1EEED4D2A3}">
      <dgm:prSet/>
      <dgm:spPr/>
      <dgm:t>
        <a:bodyPr/>
        <a:lstStyle/>
        <a:p>
          <a:endParaRPr lang="en-US"/>
        </a:p>
      </dgm:t>
    </dgm:pt>
    <dgm:pt modelId="{B4F10DDA-E624-4CB8-ABE2-FC73141377F2}" type="sibTrans" cxnId="{B98BC054-124D-4753-91BC-CC1EEED4D2A3}">
      <dgm:prSet/>
      <dgm:spPr/>
      <dgm:t>
        <a:bodyPr/>
        <a:lstStyle/>
        <a:p>
          <a:endParaRPr lang="en-US"/>
        </a:p>
      </dgm:t>
    </dgm:pt>
    <dgm:pt modelId="{70CC2F5F-62A9-4039-B1C2-21C9B26CF062}">
      <dgm:prSet/>
      <dgm:spPr/>
      <dgm:t>
        <a:bodyPr/>
        <a:lstStyle/>
        <a:p>
          <a:r>
            <a:rPr lang="hu-HU" i="1"/>
            <a:t>Plusz tartalom: </a:t>
          </a:r>
          <a:endParaRPr lang="en-US"/>
        </a:p>
      </dgm:t>
    </dgm:pt>
    <dgm:pt modelId="{F6B63462-6424-426A-AADC-628C1F09EB84}" type="parTrans" cxnId="{F0F882C3-39FD-4A83-8412-3718180C8B6B}">
      <dgm:prSet/>
      <dgm:spPr/>
      <dgm:t>
        <a:bodyPr/>
        <a:lstStyle/>
        <a:p>
          <a:endParaRPr lang="en-US"/>
        </a:p>
      </dgm:t>
    </dgm:pt>
    <dgm:pt modelId="{71947CB6-C62A-4235-A0DF-184AD07668EB}" type="sibTrans" cxnId="{F0F882C3-39FD-4A83-8412-3718180C8B6B}">
      <dgm:prSet/>
      <dgm:spPr/>
      <dgm:t>
        <a:bodyPr/>
        <a:lstStyle/>
        <a:p>
          <a:endParaRPr lang="en-US"/>
        </a:p>
      </dgm:t>
    </dgm:pt>
    <dgm:pt modelId="{0673500D-40B0-4F7E-B9F3-3FD7982A6CEB}">
      <dgm:prSet/>
      <dgm:spPr/>
      <dgm:t>
        <a:bodyPr/>
        <a:lstStyle/>
        <a:p>
          <a:r>
            <a:rPr lang="hu-HU"/>
            <a:t>Receptek, olcsó ételek</a:t>
          </a:r>
          <a:endParaRPr lang="en-US"/>
        </a:p>
      </dgm:t>
    </dgm:pt>
    <dgm:pt modelId="{BD3DB040-5994-4EC4-894F-6CF83000EA45}" type="parTrans" cxnId="{6E678E1F-2F6E-4C09-B5CA-1A43554382E5}">
      <dgm:prSet/>
      <dgm:spPr/>
      <dgm:t>
        <a:bodyPr/>
        <a:lstStyle/>
        <a:p>
          <a:endParaRPr lang="en-US"/>
        </a:p>
      </dgm:t>
    </dgm:pt>
    <dgm:pt modelId="{692D27AF-92A3-4AF0-98E4-BC9466445F3A}" type="sibTrans" cxnId="{6E678E1F-2F6E-4C09-B5CA-1A43554382E5}">
      <dgm:prSet/>
      <dgm:spPr/>
      <dgm:t>
        <a:bodyPr/>
        <a:lstStyle/>
        <a:p>
          <a:endParaRPr lang="en-US"/>
        </a:p>
      </dgm:t>
    </dgm:pt>
    <dgm:pt modelId="{94601048-BE04-483E-AB4B-9880CF756A4A}">
      <dgm:prSet/>
      <dgm:spPr/>
      <dgm:t>
        <a:bodyPr/>
        <a:lstStyle/>
        <a:p>
          <a:r>
            <a:rPr lang="hu-HU"/>
            <a:t>Munkakereséshez linkek</a:t>
          </a:r>
          <a:endParaRPr lang="en-US"/>
        </a:p>
      </dgm:t>
    </dgm:pt>
    <dgm:pt modelId="{7EB671BF-4945-4BB3-9B75-3A410C623983}" type="parTrans" cxnId="{5F9875C4-BC7E-4DA4-ABFB-C6D5C43925CB}">
      <dgm:prSet/>
      <dgm:spPr/>
      <dgm:t>
        <a:bodyPr/>
        <a:lstStyle/>
        <a:p>
          <a:endParaRPr lang="en-US"/>
        </a:p>
      </dgm:t>
    </dgm:pt>
    <dgm:pt modelId="{BF26AB1A-3E1F-452D-9883-8B1C815E8257}" type="sibTrans" cxnId="{5F9875C4-BC7E-4DA4-ABFB-C6D5C43925CB}">
      <dgm:prSet/>
      <dgm:spPr/>
      <dgm:t>
        <a:bodyPr/>
        <a:lstStyle/>
        <a:p>
          <a:endParaRPr lang="en-US"/>
        </a:p>
      </dgm:t>
    </dgm:pt>
    <dgm:pt modelId="{43081143-FC93-4B94-8909-0DB42B574F3D}">
      <dgm:prSet/>
      <dgm:spPr/>
      <dgm:t>
        <a:bodyPr/>
        <a:lstStyle/>
        <a:p>
          <a:r>
            <a:rPr lang="hu-HU"/>
            <a:t>Önismeret, önfejlesztés</a:t>
          </a:r>
          <a:endParaRPr lang="en-US"/>
        </a:p>
      </dgm:t>
    </dgm:pt>
    <dgm:pt modelId="{6FA6053A-5365-411E-AFAB-41BCA39DEC53}" type="parTrans" cxnId="{1BB29DDA-FDDA-4C18-BF46-61407E515DBF}">
      <dgm:prSet/>
      <dgm:spPr/>
      <dgm:t>
        <a:bodyPr/>
        <a:lstStyle/>
        <a:p>
          <a:endParaRPr lang="en-US"/>
        </a:p>
      </dgm:t>
    </dgm:pt>
    <dgm:pt modelId="{790AC583-ABED-4DC4-8629-715AAC058C2A}" type="sibTrans" cxnId="{1BB29DDA-FDDA-4C18-BF46-61407E515DBF}">
      <dgm:prSet/>
      <dgm:spPr/>
      <dgm:t>
        <a:bodyPr/>
        <a:lstStyle/>
        <a:p>
          <a:endParaRPr lang="en-US"/>
        </a:p>
      </dgm:t>
    </dgm:pt>
    <dgm:pt modelId="{17CE34FD-A1B9-4F9B-8ED5-569EEB064916}">
      <dgm:prSet/>
      <dgm:spPr/>
      <dgm:t>
        <a:bodyPr/>
        <a:lstStyle/>
        <a:p>
          <a:r>
            <a:rPr lang="hu-HU"/>
            <a:t>Segélyvonalak</a:t>
          </a:r>
          <a:endParaRPr lang="en-US"/>
        </a:p>
      </dgm:t>
    </dgm:pt>
    <dgm:pt modelId="{400F8AE7-83A0-4843-93CE-2811442753DC}" type="parTrans" cxnId="{5AEEDBB8-A60F-45AA-837A-A3038A984C67}">
      <dgm:prSet/>
      <dgm:spPr/>
      <dgm:t>
        <a:bodyPr/>
        <a:lstStyle/>
        <a:p>
          <a:endParaRPr lang="en-US"/>
        </a:p>
      </dgm:t>
    </dgm:pt>
    <dgm:pt modelId="{A55A7521-99B6-4751-88F1-038480B41117}" type="sibTrans" cxnId="{5AEEDBB8-A60F-45AA-837A-A3038A984C67}">
      <dgm:prSet/>
      <dgm:spPr/>
      <dgm:t>
        <a:bodyPr/>
        <a:lstStyle/>
        <a:p>
          <a:endParaRPr lang="en-US"/>
        </a:p>
      </dgm:t>
    </dgm:pt>
    <dgm:pt modelId="{CE43A6FD-DA17-4331-8B6A-9ACB598662E6}">
      <dgm:prSet/>
      <dgm:spPr/>
      <dgm:t>
        <a:bodyPr/>
        <a:lstStyle/>
        <a:p>
          <a:r>
            <a:rPr lang="hu-HU"/>
            <a:t>Emberkereskedelem, prostitúció </a:t>
          </a:r>
          <a:endParaRPr lang="en-US"/>
        </a:p>
      </dgm:t>
    </dgm:pt>
    <dgm:pt modelId="{01EFB804-5E16-4FAD-92B6-2FEE808A2CDD}" type="parTrans" cxnId="{6BF47753-D041-49B1-AE11-85F76A5A9708}">
      <dgm:prSet/>
      <dgm:spPr/>
      <dgm:t>
        <a:bodyPr/>
        <a:lstStyle/>
        <a:p>
          <a:endParaRPr lang="en-US"/>
        </a:p>
      </dgm:t>
    </dgm:pt>
    <dgm:pt modelId="{A64E9885-0C59-4870-94AF-62CA216976CB}" type="sibTrans" cxnId="{6BF47753-D041-49B1-AE11-85F76A5A9708}">
      <dgm:prSet/>
      <dgm:spPr/>
      <dgm:t>
        <a:bodyPr/>
        <a:lstStyle/>
        <a:p>
          <a:endParaRPr lang="en-US"/>
        </a:p>
      </dgm:t>
    </dgm:pt>
    <dgm:pt modelId="{0F4DED15-C7A5-4418-A6D5-C9E4ED507F5C}">
      <dgm:prSet/>
      <dgm:spPr/>
      <dgm:t>
        <a:bodyPr/>
        <a:lstStyle/>
        <a:p>
          <a:r>
            <a:rPr lang="hu-HU"/>
            <a:t>Szakembereknek is szükségük van segítségre</a:t>
          </a:r>
          <a:endParaRPr lang="en-US"/>
        </a:p>
      </dgm:t>
    </dgm:pt>
    <dgm:pt modelId="{8C69C041-D6F0-4BD9-984C-5C9F0C1E9F76}" type="parTrans" cxnId="{983ACF55-F774-4631-9685-E70F5AF00056}">
      <dgm:prSet/>
      <dgm:spPr/>
      <dgm:t>
        <a:bodyPr/>
        <a:lstStyle/>
        <a:p>
          <a:endParaRPr lang="en-US"/>
        </a:p>
      </dgm:t>
    </dgm:pt>
    <dgm:pt modelId="{8A42DF9F-AB7A-4D15-BABA-57D50916625A}" type="sibTrans" cxnId="{983ACF55-F774-4631-9685-E70F5AF00056}">
      <dgm:prSet/>
      <dgm:spPr/>
      <dgm:t>
        <a:bodyPr/>
        <a:lstStyle/>
        <a:p>
          <a:endParaRPr lang="en-US"/>
        </a:p>
      </dgm:t>
    </dgm:pt>
    <dgm:pt modelId="{B8AB3EB4-7526-4D32-B5E7-6E90BBB95C36}" type="pres">
      <dgm:prSet presAssocID="{B7316CD3-F2FC-4DD3-90D5-3ACECC7AE52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8BF5CA4-87FF-419B-983D-902304B3B8ED}" type="pres">
      <dgm:prSet presAssocID="{91973648-92C6-4E69-BA3A-3EE21C4B48B5}" presName="root1" presStyleCnt="0"/>
      <dgm:spPr/>
    </dgm:pt>
    <dgm:pt modelId="{AF225ED9-FB5A-40ED-A158-F81F12D26C3C}" type="pres">
      <dgm:prSet presAssocID="{91973648-92C6-4E69-BA3A-3EE21C4B48B5}" presName="LevelOneTextNode" presStyleLbl="node0" presStyleIdx="0" presStyleCnt="4">
        <dgm:presLayoutVars>
          <dgm:chPref val="3"/>
        </dgm:presLayoutVars>
      </dgm:prSet>
      <dgm:spPr/>
    </dgm:pt>
    <dgm:pt modelId="{D8E3353B-738F-40CC-BC9C-B2D03D38CD00}" type="pres">
      <dgm:prSet presAssocID="{91973648-92C6-4E69-BA3A-3EE21C4B48B5}" presName="level2hierChild" presStyleCnt="0"/>
      <dgm:spPr/>
    </dgm:pt>
    <dgm:pt modelId="{E9869DE9-CF3A-4B54-9E2C-E2806E9CF653}" type="pres">
      <dgm:prSet presAssocID="{C67ABCFF-C7DF-486D-B653-D084DD4E4D0A}" presName="root1" presStyleCnt="0"/>
      <dgm:spPr/>
    </dgm:pt>
    <dgm:pt modelId="{2A7931B7-BC8B-45B2-8969-93AB8C404FCD}" type="pres">
      <dgm:prSet presAssocID="{C67ABCFF-C7DF-486D-B653-D084DD4E4D0A}" presName="LevelOneTextNode" presStyleLbl="node0" presStyleIdx="1" presStyleCnt="4">
        <dgm:presLayoutVars>
          <dgm:chPref val="3"/>
        </dgm:presLayoutVars>
      </dgm:prSet>
      <dgm:spPr/>
    </dgm:pt>
    <dgm:pt modelId="{E943F222-7D17-4643-993F-7143DA74CFCC}" type="pres">
      <dgm:prSet presAssocID="{C67ABCFF-C7DF-486D-B653-D084DD4E4D0A}" presName="level2hierChild" presStyleCnt="0"/>
      <dgm:spPr/>
    </dgm:pt>
    <dgm:pt modelId="{BEB3A69A-8E2E-4BC4-9542-5980B4BDA39F}" type="pres">
      <dgm:prSet presAssocID="{70CC2F5F-62A9-4039-B1C2-21C9B26CF062}" presName="root1" presStyleCnt="0"/>
      <dgm:spPr/>
    </dgm:pt>
    <dgm:pt modelId="{5E32B714-945A-49FF-AF2B-484542D5FCF0}" type="pres">
      <dgm:prSet presAssocID="{70CC2F5F-62A9-4039-B1C2-21C9B26CF062}" presName="LevelOneTextNode" presStyleLbl="node0" presStyleIdx="2" presStyleCnt="4">
        <dgm:presLayoutVars>
          <dgm:chPref val="3"/>
        </dgm:presLayoutVars>
      </dgm:prSet>
      <dgm:spPr/>
    </dgm:pt>
    <dgm:pt modelId="{6F5DA5EA-722B-4B0D-9636-E1E14F9939EE}" type="pres">
      <dgm:prSet presAssocID="{70CC2F5F-62A9-4039-B1C2-21C9B26CF062}" presName="level2hierChild" presStyleCnt="0"/>
      <dgm:spPr/>
    </dgm:pt>
    <dgm:pt modelId="{8BBE6BEE-E8E4-46B3-A31B-E5278C756D12}" type="pres">
      <dgm:prSet presAssocID="{BD3DB040-5994-4EC4-894F-6CF83000EA45}" presName="conn2-1" presStyleLbl="parChTrans1D2" presStyleIdx="0" presStyleCnt="5"/>
      <dgm:spPr/>
    </dgm:pt>
    <dgm:pt modelId="{CD93E687-A896-43D8-BA84-C40B92E30974}" type="pres">
      <dgm:prSet presAssocID="{BD3DB040-5994-4EC4-894F-6CF83000EA45}" presName="connTx" presStyleLbl="parChTrans1D2" presStyleIdx="0" presStyleCnt="5"/>
      <dgm:spPr/>
    </dgm:pt>
    <dgm:pt modelId="{0E0259D2-CCF2-4C02-9182-0E9BD1FDC24E}" type="pres">
      <dgm:prSet presAssocID="{0673500D-40B0-4F7E-B9F3-3FD7982A6CEB}" presName="root2" presStyleCnt="0"/>
      <dgm:spPr/>
    </dgm:pt>
    <dgm:pt modelId="{054F87B8-0F43-416A-9C58-62359FE2A5EC}" type="pres">
      <dgm:prSet presAssocID="{0673500D-40B0-4F7E-B9F3-3FD7982A6CEB}" presName="LevelTwoTextNode" presStyleLbl="node2" presStyleIdx="0" presStyleCnt="5">
        <dgm:presLayoutVars>
          <dgm:chPref val="3"/>
        </dgm:presLayoutVars>
      </dgm:prSet>
      <dgm:spPr/>
    </dgm:pt>
    <dgm:pt modelId="{5D598D30-E498-4780-A3DD-9414D240C60E}" type="pres">
      <dgm:prSet presAssocID="{0673500D-40B0-4F7E-B9F3-3FD7982A6CEB}" presName="level3hierChild" presStyleCnt="0"/>
      <dgm:spPr/>
    </dgm:pt>
    <dgm:pt modelId="{C5D730FF-3D82-4D5B-B771-363453F8AAA5}" type="pres">
      <dgm:prSet presAssocID="{7EB671BF-4945-4BB3-9B75-3A410C623983}" presName="conn2-1" presStyleLbl="parChTrans1D2" presStyleIdx="1" presStyleCnt="5"/>
      <dgm:spPr/>
    </dgm:pt>
    <dgm:pt modelId="{53E14A61-97A0-4067-A219-730E0EEE4841}" type="pres">
      <dgm:prSet presAssocID="{7EB671BF-4945-4BB3-9B75-3A410C623983}" presName="connTx" presStyleLbl="parChTrans1D2" presStyleIdx="1" presStyleCnt="5"/>
      <dgm:spPr/>
    </dgm:pt>
    <dgm:pt modelId="{1CFB4187-C83D-4871-A983-BD8551CD8624}" type="pres">
      <dgm:prSet presAssocID="{94601048-BE04-483E-AB4B-9880CF756A4A}" presName="root2" presStyleCnt="0"/>
      <dgm:spPr/>
    </dgm:pt>
    <dgm:pt modelId="{D8AF0920-800F-4C50-9755-874E98985362}" type="pres">
      <dgm:prSet presAssocID="{94601048-BE04-483E-AB4B-9880CF756A4A}" presName="LevelTwoTextNode" presStyleLbl="node2" presStyleIdx="1" presStyleCnt="5">
        <dgm:presLayoutVars>
          <dgm:chPref val="3"/>
        </dgm:presLayoutVars>
      </dgm:prSet>
      <dgm:spPr/>
    </dgm:pt>
    <dgm:pt modelId="{42AEDCE2-451F-442F-86CC-6B02F203CEED}" type="pres">
      <dgm:prSet presAssocID="{94601048-BE04-483E-AB4B-9880CF756A4A}" presName="level3hierChild" presStyleCnt="0"/>
      <dgm:spPr/>
    </dgm:pt>
    <dgm:pt modelId="{8AD68941-B983-4E72-8CF2-C26DC860F63B}" type="pres">
      <dgm:prSet presAssocID="{6FA6053A-5365-411E-AFAB-41BCA39DEC53}" presName="conn2-1" presStyleLbl="parChTrans1D2" presStyleIdx="2" presStyleCnt="5"/>
      <dgm:spPr/>
    </dgm:pt>
    <dgm:pt modelId="{C53A051D-7228-4354-A62B-DE9866600A8B}" type="pres">
      <dgm:prSet presAssocID="{6FA6053A-5365-411E-AFAB-41BCA39DEC53}" presName="connTx" presStyleLbl="parChTrans1D2" presStyleIdx="2" presStyleCnt="5"/>
      <dgm:spPr/>
    </dgm:pt>
    <dgm:pt modelId="{91603B25-A347-4E0F-A01F-76DF8546C1CD}" type="pres">
      <dgm:prSet presAssocID="{43081143-FC93-4B94-8909-0DB42B574F3D}" presName="root2" presStyleCnt="0"/>
      <dgm:spPr/>
    </dgm:pt>
    <dgm:pt modelId="{52ADADB6-EA45-462C-8EC0-4885D46277E8}" type="pres">
      <dgm:prSet presAssocID="{43081143-FC93-4B94-8909-0DB42B574F3D}" presName="LevelTwoTextNode" presStyleLbl="node2" presStyleIdx="2" presStyleCnt="5">
        <dgm:presLayoutVars>
          <dgm:chPref val="3"/>
        </dgm:presLayoutVars>
      </dgm:prSet>
      <dgm:spPr/>
    </dgm:pt>
    <dgm:pt modelId="{AC333362-2896-4586-8CD8-DC666E61A1CC}" type="pres">
      <dgm:prSet presAssocID="{43081143-FC93-4B94-8909-0DB42B574F3D}" presName="level3hierChild" presStyleCnt="0"/>
      <dgm:spPr/>
    </dgm:pt>
    <dgm:pt modelId="{8AF4726D-1624-4B90-8D93-685CD3D31F0B}" type="pres">
      <dgm:prSet presAssocID="{400F8AE7-83A0-4843-93CE-2811442753DC}" presName="conn2-1" presStyleLbl="parChTrans1D2" presStyleIdx="3" presStyleCnt="5"/>
      <dgm:spPr/>
    </dgm:pt>
    <dgm:pt modelId="{38FC65F7-9428-45A5-A68B-849EB392B608}" type="pres">
      <dgm:prSet presAssocID="{400F8AE7-83A0-4843-93CE-2811442753DC}" presName="connTx" presStyleLbl="parChTrans1D2" presStyleIdx="3" presStyleCnt="5"/>
      <dgm:spPr/>
    </dgm:pt>
    <dgm:pt modelId="{2EFB8997-30EA-4219-8AAF-2A914EEE32D4}" type="pres">
      <dgm:prSet presAssocID="{17CE34FD-A1B9-4F9B-8ED5-569EEB064916}" presName="root2" presStyleCnt="0"/>
      <dgm:spPr/>
    </dgm:pt>
    <dgm:pt modelId="{1244128B-988E-407C-B0BB-1A4B2DFD9CCD}" type="pres">
      <dgm:prSet presAssocID="{17CE34FD-A1B9-4F9B-8ED5-569EEB064916}" presName="LevelTwoTextNode" presStyleLbl="node2" presStyleIdx="3" presStyleCnt="5">
        <dgm:presLayoutVars>
          <dgm:chPref val="3"/>
        </dgm:presLayoutVars>
      </dgm:prSet>
      <dgm:spPr/>
    </dgm:pt>
    <dgm:pt modelId="{1F3FF8C2-D9B9-4BEE-9B83-681C79A35BB2}" type="pres">
      <dgm:prSet presAssocID="{17CE34FD-A1B9-4F9B-8ED5-569EEB064916}" presName="level3hierChild" presStyleCnt="0"/>
      <dgm:spPr/>
    </dgm:pt>
    <dgm:pt modelId="{7B21B0F9-A850-49F2-A360-50ACDE75ECF9}" type="pres">
      <dgm:prSet presAssocID="{01EFB804-5E16-4FAD-92B6-2FEE808A2CDD}" presName="conn2-1" presStyleLbl="parChTrans1D2" presStyleIdx="4" presStyleCnt="5"/>
      <dgm:spPr/>
    </dgm:pt>
    <dgm:pt modelId="{0DFDE865-501F-483B-AC41-4C17E2A2A1CD}" type="pres">
      <dgm:prSet presAssocID="{01EFB804-5E16-4FAD-92B6-2FEE808A2CDD}" presName="connTx" presStyleLbl="parChTrans1D2" presStyleIdx="4" presStyleCnt="5"/>
      <dgm:spPr/>
    </dgm:pt>
    <dgm:pt modelId="{BCDBA895-07AA-4BE5-B31A-99E5F19D1571}" type="pres">
      <dgm:prSet presAssocID="{CE43A6FD-DA17-4331-8B6A-9ACB598662E6}" presName="root2" presStyleCnt="0"/>
      <dgm:spPr/>
    </dgm:pt>
    <dgm:pt modelId="{E9692408-D8F1-40F2-9A7C-AE3FDCCEA944}" type="pres">
      <dgm:prSet presAssocID="{CE43A6FD-DA17-4331-8B6A-9ACB598662E6}" presName="LevelTwoTextNode" presStyleLbl="node2" presStyleIdx="4" presStyleCnt="5">
        <dgm:presLayoutVars>
          <dgm:chPref val="3"/>
        </dgm:presLayoutVars>
      </dgm:prSet>
      <dgm:spPr/>
    </dgm:pt>
    <dgm:pt modelId="{C6AD2C07-97AA-4050-89D6-BABE00160ED4}" type="pres">
      <dgm:prSet presAssocID="{CE43A6FD-DA17-4331-8B6A-9ACB598662E6}" presName="level3hierChild" presStyleCnt="0"/>
      <dgm:spPr/>
    </dgm:pt>
    <dgm:pt modelId="{AFB9B74B-8B08-4990-9A1D-B6D140DAA377}" type="pres">
      <dgm:prSet presAssocID="{0F4DED15-C7A5-4418-A6D5-C9E4ED507F5C}" presName="root1" presStyleCnt="0"/>
      <dgm:spPr/>
    </dgm:pt>
    <dgm:pt modelId="{BDE54F68-F1A2-4BFB-A4DB-3C11CC04CF25}" type="pres">
      <dgm:prSet presAssocID="{0F4DED15-C7A5-4418-A6D5-C9E4ED507F5C}" presName="LevelOneTextNode" presStyleLbl="node0" presStyleIdx="3" presStyleCnt="4">
        <dgm:presLayoutVars>
          <dgm:chPref val="3"/>
        </dgm:presLayoutVars>
      </dgm:prSet>
      <dgm:spPr/>
    </dgm:pt>
    <dgm:pt modelId="{8D31BF00-F0D8-4A18-8670-2EECCA74A5DA}" type="pres">
      <dgm:prSet presAssocID="{0F4DED15-C7A5-4418-A6D5-C9E4ED507F5C}" presName="level2hierChild" presStyleCnt="0"/>
      <dgm:spPr/>
    </dgm:pt>
  </dgm:ptLst>
  <dgm:cxnLst>
    <dgm:cxn modelId="{3F314502-122C-445B-AAC3-FEA4A552BB13}" type="presOf" srcId="{94601048-BE04-483E-AB4B-9880CF756A4A}" destId="{D8AF0920-800F-4C50-9755-874E98985362}" srcOrd="0" destOrd="0" presId="urn:microsoft.com/office/officeart/2005/8/layout/hierarchy2"/>
    <dgm:cxn modelId="{6E678E1F-2F6E-4C09-B5CA-1A43554382E5}" srcId="{70CC2F5F-62A9-4039-B1C2-21C9B26CF062}" destId="{0673500D-40B0-4F7E-B9F3-3FD7982A6CEB}" srcOrd="0" destOrd="0" parTransId="{BD3DB040-5994-4EC4-894F-6CF83000EA45}" sibTransId="{692D27AF-92A3-4AF0-98E4-BC9466445F3A}"/>
    <dgm:cxn modelId="{C7515D20-CD5F-48AE-B24A-7E30225D07F7}" type="presOf" srcId="{01EFB804-5E16-4FAD-92B6-2FEE808A2CDD}" destId="{7B21B0F9-A850-49F2-A360-50ACDE75ECF9}" srcOrd="0" destOrd="0" presId="urn:microsoft.com/office/officeart/2005/8/layout/hierarchy2"/>
    <dgm:cxn modelId="{71554126-4B31-4BFC-BA4C-3A1AC34A8D02}" type="presOf" srcId="{6FA6053A-5365-411E-AFAB-41BCA39DEC53}" destId="{C53A051D-7228-4354-A62B-DE9866600A8B}" srcOrd="1" destOrd="0" presId="urn:microsoft.com/office/officeart/2005/8/layout/hierarchy2"/>
    <dgm:cxn modelId="{33E3132B-6DCF-4C66-A058-E24B279063A1}" type="presOf" srcId="{01EFB804-5E16-4FAD-92B6-2FEE808A2CDD}" destId="{0DFDE865-501F-483B-AC41-4C17E2A2A1CD}" srcOrd="1" destOrd="0" presId="urn:microsoft.com/office/officeart/2005/8/layout/hierarchy2"/>
    <dgm:cxn modelId="{70081E2B-A68B-429B-AF4B-A441EA0E4E56}" type="presOf" srcId="{CE43A6FD-DA17-4331-8B6A-9ACB598662E6}" destId="{E9692408-D8F1-40F2-9A7C-AE3FDCCEA944}" srcOrd="0" destOrd="0" presId="urn:microsoft.com/office/officeart/2005/8/layout/hierarchy2"/>
    <dgm:cxn modelId="{9418FB64-9FFE-47EE-B66D-379EB2152AA1}" srcId="{B7316CD3-F2FC-4DD3-90D5-3ACECC7AE523}" destId="{91973648-92C6-4E69-BA3A-3EE21C4B48B5}" srcOrd="0" destOrd="0" parTransId="{58B7CA97-26A2-463D-AF24-AA461C7B8B8F}" sibTransId="{7D0327F0-64F6-40FE-B74C-0B7CA89DC4F8}"/>
    <dgm:cxn modelId="{29607C69-F3FD-4911-9F04-53AA8A856D37}" type="presOf" srcId="{0673500D-40B0-4F7E-B9F3-3FD7982A6CEB}" destId="{054F87B8-0F43-416A-9C58-62359FE2A5EC}" srcOrd="0" destOrd="0" presId="urn:microsoft.com/office/officeart/2005/8/layout/hierarchy2"/>
    <dgm:cxn modelId="{088F8A49-3098-44F4-AA55-3595F594382A}" type="presOf" srcId="{400F8AE7-83A0-4843-93CE-2811442753DC}" destId="{8AF4726D-1624-4B90-8D93-685CD3D31F0B}" srcOrd="0" destOrd="0" presId="urn:microsoft.com/office/officeart/2005/8/layout/hierarchy2"/>
    <dgm:cxn modelId="{44C77070-4791-4327-BA31-A0462775C849}" type="presOf" srcId="{91973648-92C6-4E69-BA3A-3EE21C4B48B5}" destId="{AF225ED9-FB5A-40ED-A158-F81F12D26C3C}" srcOrd="0" destOrd="0" presId="urn:microsoft.com/office/officeart/2005/8/layout/hierarchy2"/>
    <dgm:cxn modelId="{6BF47753-D041-49B1-AE11-85F76A5A9708}" srcId="{70CC2F5F-62A9-4039-B1C2-21C9B26CF062}" destId="{CE43A6FD-DA17-4331-8B6A-9ACB598662E6}" srcOrd="4" destOrd="0" parTransId="{01EFB804-5E16-4FAD-92B6-2FEE808A2CDD}" sibTransId="{A64E9885-0C59-4870-94AF-62CA216976CB}"/>
    <dgm:cxn modelId="{B98BC054-124D-4753-91BC-CC1EEED4D2A3}" srcId="{B7316CD3-F2FC-4DD3-90D5-3ACECC7AE523}" destId="{C67ABCFF-C7DF-486D-B653-D084DD4E4D0A}" srcOrd="1" destOrd="0" parTransId="{852FE3E5-63D7-481E-AD02-325062F2AE22}" sibTransId="{B4F10DDA-E624-4CB8-ABE2-FC73141377F2}"/>
    <dgm:cxn modelId="{983ACF55-F774-4631-9685-E70F5AF00056}" srcId="{B7316CD3-F2FC-4DD3-90D5-3ACECC7AE523}" destId="{0F4DED15-C7A5-4418-A6D5-C9E4ED507F5C}" srcOrd="3" destOrd="0" parTransId="{8C69C041-D6F0-4BD9-984C-5C9F0C1E9F76}" sibTransId="{8A42DF9F-AB7A-4D15-BABA-57D50916625A}"/>
    <dgm:cxn modelId="{487E4057-7418-4B86-8DB7-9310734BD5C3}" type="presOf" srcId="{BD3DB040-5994-4EC4-894F-6CF83000EA45}" destId="{CD93E687-A896-43D8-BA84-C40B92E30974}" srcOrd="1" destOrd="0" presId="urn:microsoft.com/office/officeart/2005/8/layout/hierarchy2"/>
    <dgm:cxn modelId="{D8600F83-8910-40AF-B17E-34E04ED230F5}" type="presOf" srcId="{BD3DB040-5994-4EC4-894F-6CF83000EA45}" destId="{8BBE6BEE-E8E4-46B3-A31B-E5278C756D12}" srcOrd="0" destOrd="0" presId="urn:microsoft.com/office/officeart/2005/8/layout/hierarchy2"/>
    <dgm:cxn modelId="{B7473B9F-0E5A-4575-8BAE-5C6D7353DF35}" type="presOf" srcId="{B7316CD3-F2FC-4DD3-90D5-3ACECC7AE523}" destId="{B8AB3EB4-7526-4D32-B5E7-6E90BBB95C36}" srcOrd="0" destOrd="0" presId="urn:microsoft.com/office/officeart/2005/8/layout/hierarchy2"/>
    <dgm:cxn modelId="{5AEEDBB8-A60F-45AA-837A-A3038A984C67}" srcId="{70CC2F5F-62A9-4039-B1C2-21C9B26CF062}" destId="{17CE34FD-A1B9-4F9B-8ED5-569EEB064916}" srcOrd="3" destOrd="0" parTransId="{400F8AE7-83A0-4843-93CE-2811442753DC}" sibTransId="{A55A7521-99B6-4751-88F1-038480B41117}"/>
    <dgm:cxn modelId="{1BCEF0B9-E18C-4895-99A3-FAF93BA76591}" type="presOf" srcId="{70CC2F5F-62A9-4039-B1C2-21C9B26CF062}" destId="{5E32B714-945A-49FF-AF2B-484542D5FCF0}" srcOrd="0" destOrd="0" presId="urn:microsoft.com/office/officeart/2005/8/layout/hierarchy2"/>
    <dgm:cxn modelId="{F0F882C3-39FD-4A83-8412-3718180C8B6B}" srcId="{B7316CD3-F2FC-4DD3-90D5-3ACECC7AE523}" destId="{70CC2F5F-62A9-4039-B1C2-21C9B26CF062}" srcOrd="2" destOrd="0" parTransId="{F6B63462-6424-426A-AADC-628C1F09EB84}" sibTransId="{71947CB6-C62A-4235-A0DF-184AD07668EB}"/>
    <dgm:cxn modelId="{2A129BC3-EF29-4602-8E32-0D1A8AEE5014}" type="presOf" srcId="{7EB671BF-4945-4BB3-9B75-3A410C623983}" destId="{53E14A61-97A0-4067-A219-730E0EEE4841}" srcOrd="1" destOrd="0" presId="urn:microsoft.com/office/officeart/2005/8/layout/hierarchy2"/>
    <dgm:cxn modelId="{5F9875C4-BC7E-4DA4-ABFB-C6D5C43925CB}" srcId="{70CC2F5F-62A9-4039-B1C2-21C9B26CF062}" destId="{94601048-BE04-483E-AB4B-9880CF756A4A}" srcOrd="1" destOrd="0" parTransId="{7EB671BF-4945-4BB3-9B75-3A410C623983}" sibTransId="{BF26AB1A-3E1F-452D-9883-8B1C815E8257}"/>
    <dgm:cxn modelId="{761C9CCA-AD01-4C34-9A66-40D1F093BA3F}" type="presOf" srcId="{7EB671BF-4945-4BB3-9B75-3A410C623983}" destId="{C5D730FF-3D82-4D5B-B771-363453F8AAA5}" srcOrd="0" destOrd="0" presId="urn:microsoft.com/office/officeart/2005/8/layout/hierarchy2"/>
    <dgm:cxn modelId="{FC8370D7-FE69-43E3-93FF-DB256FD1FC0A}" type="presOf" srcId="{400F8AE7-83A0-4843-93CE-2811442753DC}" destId="{38FC65F7-9428-45A5-A68B-849EB392B608}" srcOrd="1" destOrd="0" presId="urn:microsoft.com/office/officeart/2005/8/layout/hierarchy2"/>
    <dgm:cxn modelId="{FB4B61D8-8DC5-4584-A9F4-96C68BFF7DC2}" type="presOf" srcId="{0F4DED15-C7A5-4418-A6D5-C9E4ED507F5C}" destId="{BDE54F68-F1A2-4BFB-A4DB-3C11CC04CF25}" srcOrd="0" destOrd="0" presId="urn:microsoft.com/office/officeart/2005/8/layout/hierarchy2"/>
    <dgm:cxn modelId="{1BB29DDA-FDDA-4C18-BF46-61407E515DBF}" srcId="{70CC2F5F-62A9-4039-B1C2-21C9B26CF062}" destId="{43081143-FC93-4B94-8909-0DB42B574F3D}" srcOrd="2" destOrd="0" parTransId="{6FA6053A-5365-411E-AFAB-41BCA39DEC53}" sibTransId="{790AC583-ABED-4DC4-8629-715AAC058C2A}"/>
    <dgm:cxn modelId="{0404B3EA-0435-4CE3-85FC-7955B9DA0C34}" type="presOf" srcId="{17CE34FD-A1B9-4F9B-8ED5-569EEB064916}" destId="{1244128B-988E-407C-B0BB-1A4B2DFD9CCD}" srcOrd="0" destOrd="0" presId="urn:microsoft.com/office/officeart/2005/8/layout/hierarchy2"/>
    <dgm:cxn modelId="{889711EB-B58E-43EC-8CB7-8E0A7B819ECA}" type="presOf" srcId="{6FA6053A-5365-411E-AFAB-41BCA39DEC53}" destId="{8AD68941-B983-4E72-8CF2-C26DC860F63B}" srcOrd="0" destOrd="0" presId="urn:microsoft.com/office/officeart/2005/8/layout/hierarchy2"/>
    <dgm:cxn modelId="{5B9E5AF8-CBAB-441C-BD69-C5D98EF0E425}" type="presOf" srcId="{43081143-FC93-4B94-8909-0DB42B574F3D}" destId="{52ADADB6-EA45-462C-8EC0-4885D46277E8}" srcOrd="0" destOrd="0" presId="urn:microsoft.com/office/officeart/2005/8/layout/hierarchy2"/>
    <dgm:cxn modelId="{6C55FFFB-EAC2-4470-A130-A79F3B9CAE93}" type="presOf" srcId="{C67ABCFF-C7DF-486D-B653-D084DD4E4D0A}" destId="{2A7931B7-BC8B-45B2-8969-93AB8C404FCD}" srcOrd="0" destOrd="0" presId="urn:microsoft.com/office/officeart/2005/8/layout/hierarchy2"/>
    <dgm:cxn modelId="{D6D5B8E0-EB8C-4966-937C-DB775F2135BB}" type="presParOf" srcId="{B8AB3EB4-7526-4D32-B5E7-6E90BBB95C36}" destId="{C8BF5CA4-87FF-419B-983D-902304B3B8ED}" srcOrd="0" destOrd="0" presId="urn:microsoft.com/office/officeart/2005/8/layout/hierarchy2"/>
    <dgm:cxn modelId="{9476AD90-5A3F-42FA-8DFA-45BEE217D0C0}" type="presParOf" srcId="{C8BF5CA4-87FF-419B-983D-902304B3B8ED}" destId="{AF225ED9-FB5A-40ED-A158-F81F12D26C3C}" srcOrd="0" destOrd="0" presId="urn:microsoft.com/office/officeart/2005/8/layout/hierarchy2"/>
    <dgm:cxn modelId="{74DE9401-1F34-406E-A21A-649AFC96B01E}" type="presParOf" srcId="{C8BF5CA4-87FF-419B-983D-902304B3B8ED}" destId="{D8E3353B-738F-40CC-BC9C-B2D03D38CD00}" srcOrd="1" destOrd="0" presId="urn:microsoft.com/office/officeart/2005/8/layout/hierarchy2"/>
    <dgm:cxn modelId="{361F2D31-7F53-48EF-B1F4-4F31C299E15B}" type="presParOf" srcId="{B8AB3EB4-7526-4D32-B5E7-6E90BBB95C36}" destId="{E9869DE9-CF3A-4B54-9E2C-E2806E9CF653}" srcOrd="1" destOrd="0" presId="urn:microsoft.com/office/officeart/2005/8/layout/hierarchy2"/>
    <dgm:cxn modelId="{2EF4E7E0-C8D6-4A4B-BFB8-42A1E2E24351}" type="presParOf" srcId="{E9869DE9-CF3A-4B54-9E2C-E2806E9CF653}" destId="{2A7931B7-BC8B-45B2-8969-93AB8C404FCD}" srcOrd="0" destOrd="0" presId="urn:microsoft.com/office/officeart/2005/8/layout/hierarchy2"/>
    <dgm:cxn modelId="{EF2F6FEB-EBBA-4AE1-9F46-963AE91CB6E8}" type="presParOf" srcId="{E9869DE9-CF3A-4B54-9E2C-E2806E9CF653}" destId="{E943F222-7D17-4643-993F-7143DA74CFCC}" srcOrd="1" destOrd="0" presId="urn:microsoft.com/office/officeart/2005/8/layout/hierarchy2"/>
    <dgm:cxn modelId="{92E2F939-64DF-41B0-A201-9A54F8543290}" type="presParOf" srcId="{B8AB3EB4-7526-4D32-B5E7-6E90BBB95C36}" destId="{BEB3A69A-8E2E-4BC4-9542-5980B4BDA39F}" srcOrd="2" destOrd="0" presId="urn:microsoft.com/office/officeart/2005/8/layout/hierarchy2"/>
    <dgm:cxn modelId="{0A04FB2D-C66F-4FA5-AE32-287D5AA622D7}" type="presParOf" srcId="{BEB3A69A-8E2E-4BC4-9542-5980B4BDA39F}" destId="{5E32B714-945A-49FF-AF2B-484542D5FCF0}" srcOrd="0" destOrd="0" presId="urn:microsoft.com/office/officeart/2005/8/layout/hierarchy2"/>
    <dgm:cxn modelId="{57F10D79-B5AF-47AD-B71A-C39025309D5F}" type="presParOf" srcId="{BEB3A69A-8E2E-4BC4-9542-5980B4BDA39F}" destId="{6F5DA5EA-722B-4B0D-9636-E1E14F9939EE}" srcOrd="1" destOrd="0" presId="urn:microsoft.com/office/officeart/2005/8/layout/hierarchy2"/>
    <dgm:cxn modelId="{8CF0EC9F-23C3-4D4A-841D-FBA17F14F887}" type="presParOf" srcId="{6F5DA5EA-722B-4B0D-9636-E1E14F9939EE}" destId="{8BBE6BEE-E8E4-46B3-A31B-E5278C756D12}" srcOrd="0" destOrd="0" presId="urn:microsoft.com/office/officeart/2005/8/layout/hierarchy2"/>
    <dgm:cxn modelId="{06B5D83D-2F00-485F-B06C-0D431FB5545A}" type="presParOf" srcId="{8BBE6BEE-E8E4-46B3-A31B-E5278C756D12}" destId="{CD93E687-A896-43D8-BA84-C40B92E30974}" srcOrd="0" destOrd="0" presId="urn:microsoft.com/office/officeart/2005/8/layout/hierarchy2"/>
    <dgm:cxn modelId="{B6222EB9-531E-435E-ACF2-7307B8A734F6}" type="presParOf" srcId="{6F5DA5EA-722B-4B0D-9636-E1E14F9939EE}" destId="{0E0259D2-CCF2-4C02-9182-0E9BD1FDC24E}" srcOrd="1" destOrd="0" presId="urn:microsoft.com/office/officeart/2005/8/layout/hierarchy2"/>
    <dgm:cxn modelId="{3E45E4F7-2CDC-45EA-9B2D-8C5376784FC7}" type="presParOf" srcId="{0E0259D2-CCF2-4C02-9182-0E9BD1FDC24E}" destId="{054F87B8-0F43-416A-9C58-62359FE2A5EC}" srcOrd="0" destOrd="0" presId="urn:microsoft.com/office/officeart/2005/8/layout/hierarchy2"/>
    <dgm:cxn modelId="{53F164F8-8E69-4F62-A8AB-96A4553D7F6E}" type="presParOf" srcId="{0E0259D2-CCF2-4C02-9182-0E9BD1FDC24E}" destId="{5D598D30-E498-4780-A3DD-9414D240C60E}" srcOrd="1" destOrd="0" presId="urn:microsoft.com/office/officeart/2005/8/layout/hierarchy2"/>
    <dgm:cxn modelId="{6E30F50A-568C-4470-809D-B2E5D6A32D22}" type="presParOf" srcId="{6F5DA5EA-722B-4B0D-9636-E1E14F9939EE}" destId="{C5D730FF-3D82-4D5B-B771-363453F8AAA5}" srcOrd="2" destOrd="0" presId="urn:microsoft.com/office/officeart/2005/8/layout/hierarchy2"/>
    <dgm:cxn modelId="{D54EE388-C644-4163-9214-DF8C133CECE1}" type="presParOf" srcId="{C5D730FF-3D82-4D5B-B771-363453F8AAA5}" destId="{53E14A61-97A0-4067-A219-730E0EEE4841}" srcOrd="0" destOrd="0" presId="urn:microsoft.com/office/officeart/2005/8/layout/hierarchy2"/>
    <dgm:cxn modelId="{23C383A4-301B-48DF-A685-EC4BA59BF642}" type="presParOf" srcId="{6F5DA5EA-722B-4B0D-9636-E1E14F9939EE}" destId="{1CFB4187-C83D-4871-A983-BD8551CD8624}" srcOrd="3" destOrd="0" presId="urn:microsoft.com/office/officeart/2005/8/layout/hierarchy2"/>
    <dgm:cxn modelId="{3A079C52-EFCC-4DEA-8172-846FF4E8835E}" type="presParOf" srcId="{1CFB4187-C83D-4871-A983-BD8551CD8624}" destId="{D8AF0920-800F-4C50-9755-874E98985362}" srcOrd="0" destOrd="0" presId="urn:microsoft.com/office/officeart/2005/8/layout/hierarchy2"/>
    <dgm:cxn modelId="{5AE08359-8831-41C3-998D-AF0A841F3C19}" type="presParOf" srcId="{1CFB4187-C83D-4871-A983-BD8551CD8624}" destId="{42AEDCE2-451F-442F-86CC-6B02F203CEED}" srcOrd="1" destOrd="0" presId="urn:microsoft.com/office/officeart/2005/8/layout/hierarchy2"/>
    <dgm:cxn modelId="{3FC6D2FE-E927-4A23-8173-913DCF290879}" type="presParOf" srcId="{6F5DA5EA-722B-4B0D-9636-E1E14F9939EE}" destId="{8AD68941-B983-4E72-8CF2-C26DC860F63B}" srcOrd="4" destOrd="0" presId="urn:microsoft.com/office/officeart/2005/8/layout/hierarchy2"/>
    <dgm:cxn modelId="{9EACF45F-0C7D-436C-A36B-C7F9CC7AB7D1}" type="presParOf" srcId="{8AD68941-B983-4E72-8CF2-C26DC860F63B}" destId="{C53A051D-7228-4354-A62B-DE9866600A8B}" srcOrd="0" destOrd="0" presId="urn:microsoft.com/office/officeart/2005/8/layout/hierarchy2"/>
    <dgm:cxn modelId="{F4F34665-D760-4E37-BC69-F8C5B75BE9FB}" type="presParOf" srcId="{6F5DA5EA-722B-4B0D-9636-E1E14F9939EE}" destId="{91603B25-A347-4E0F-A01F-76DF8546C1CD}" srcOrd="5" destOrd="0" presId="urn:microsoft.com/office/officeart/2005/8/layout/hierarchy2"/>
    <dgm:cxn modelId="{A623C26E-B8D8-4D23-B945-B310D1A1C3AC}" type="presParOf" srcId="{91603B25-A347-4E0F-A01F-76DF8546C1CD}" destId="{52ADADB6-EA45-462C-8EC0-4885D46277E8}" srcOrd="0" destOrd="0" presId="urn:microsoft.com/office/officeart/2005/8/layout/hierarchy2"/>
    <dgm:cxn modelId="{47DBEF64-96DC-4BA8-BC92-6D2780BEC115}" type="presParOf" srcId="{91603B25-A347-4E0F-A01F-76DF8546C1CD}" destId="{AC333362-2896-4586-8CD8-DC666E61A1CC}" srcOrd="1" destOrd="0" presId="urn:microsoft.com/office/officeart/2005/8/layout/hierarchy2"/>
    <dgm:cxn modelId="{07B7B0EF-4B84-4D18-A587-ADE1D06EAE6B}" type="presParOf" srcId="{6F5DA5EA-722B-4B0D-9636-E1E14F9939EE}" destId="{8AF4726D-1624-4B90-8D93-685CD3D31F0B}" srcOrd="6" destOrd="0" presId="urn:microsoft.com/office/officeart/2005/8/layout/hierarchy2"/>
    <dgm:cxn modelId="{B0B23F58-5993-4BDD-8845-E1AA796524BC}" type="presParOf" srcId="{8AF4726D-1624-4B90-8D93-685CD3D31F0B}" destId="{38FC65F7-9428-45A5-A68B-849EB392B608}" srcOrd="0" destOrd="0" presId="urn:microsoft.com/office/officeart/2005/8/layout/hierarchy2"/>
    <dgm:cxn modelId="{508732A0-8DD2-4A27-B56B-9CD8ED09EA83}" type="presParOf" srcId="{6F5DA5EA-722B-4B0D-9636-E1E14F9939EE}" destId="{2EFB8997-30EA-4219-8AAF-2A914EEE32D4}" srcOrd="7" destOrd="0" presId="urn:microsoft.com/office/officeart/2005/8/layout/hierarchy2"/>
    <dgm:cxn modelId="{A7F440F7-19CB-4E8F-8E18-F503ED160582}" type="presParOf" srcId="{2EFB8997-30EA-4219-8AAF-2A914EEE32D4}" destId="{1244128B-988E-407C-B0BB-1A4B2DFD9CCD}" srcOrd="0" destOrd="0" presId="urn:microsoft.com/office/officeart/2005/8/layout/hierarchy2"/>
    <dgm:cxn modelId="{42BE000E-9C79-45D9-9137-B9931C698920}" type="presParOf" srcId="{2EFB8997-30EA-4219-8AAF-2A914EEE32D4}" destId="{1F3FF8C2-D9B9-4BEE-9B83-681C79A35BB2}" srcOrd="1" destOrd="0" presId="urn:microsoft.com/office/officeart/2005/8/layout/hierarchy2"/>
    <dgm:cxn modelId="{848E3B4D-C402-462E-BF4D-976668A7098B}" type="presParOf" srcId="{6F5DA5EA-722B-4B0D-9636-E1E14F9939EE}" destId="{7B21B0F9-A850-49F2-A360-50ACDE75ECF9}" srcOrd="8" destOrd="0" presId="urn:microsoft.com/office/officeart/2005/8/layout/hierarchy2"/>
    <dgm:cxn modelId="{DEA58B01-D1FB-4451-8242-5DC1A103898D}" type="presParOf" srcId="{7B21B0F9-A850-49F2-A360-50ACDE75ECF9}" destId="{0DFDE865-501F-483B-AC41-4C17E2A2A1CD}" srcOrd="0" destOrd="0" presId="urn:microsoft.com/office/officeart/2005/8/layout/hierarchy2"/>
    <dgm:cxn modelId="{0AB038F8-0B4D-415D-8CD8-138B31241DDD}" type="presParOf" srcId="{6F5DA5EA-722B-4B0D-9636-E1E14F9939EE}" destId="{BCDBA895-07AA-4BE5-B31A-99E5F19D1571}" srcOrd="9" destOrd="0" presId="urn:microsoft.com/office/officeart/2005/8/layout/hierarchy2"/>
    <dgm:cxn modelId="{A48F1858-D3AD-4339-BB6E-45BFE32CA8C1}" type="presParOf" srcId="{BCDBA895-07AA-4BE5-B31A-99E5F19D1571}" destId="{E9692408-D8F1-40F2-9A7C-AE3FDCCEA944}" srcOrd="0" destOrd="0" presId="urn:microsoft.com/office/officeart/2005/8/layout/hierarchy2"/>
    <dgm:cxn modelId="{9D54C979-AAAB-4AC0-B12A-28D8A6B1AA6C}" type="presParOf" srcId="{BCDBA895-07AA-4BE5-B31A-99E5F19D1571}" destId="{C6AD2C07-97AA-4050-89D6-BABE00160ED4}" srcOrd="1" destOrd="0" presId="urn:microsoft.com/office/officeart/2005/8/layout/hierarchy2"/>
    <dgm:cxn modelId="{95ADDE6B-F7E7-4C64-AAB1-2AD7D3C21CA1}" type="presParOf" srcId="{B8AB3EB4-7526-4D32-B5E7-6E90BBB95C36}" destId="{AFB9B74B-8B08-4990-9A1D-B6D140DAA377}" srcOrd="3" destOrd="0" presId="urn:microsoft.com/office/officeart/2005/8/layout/hierarchy2"/>
    <dgm:cxn modelId="{31E7350B-CE97-4F55-B2E8-E9810EA727C8}" type="presParOf" srcId="{AFB9B74B-8B08-4990-9A1D-B6D140DAA377}" destId="{BDE54F68-F1A2-4BFB-A4DB-3C11CC04CF25}" srcOrd="0" destOrd="0" presId="urn:microsoft.com/office/officeart/2005/8/layout/hierarchy2"/>
    <dgm:cxn modelId="{E81152DD-ACC2-4B05-86C1-4612DF0AE495}" type="presParOf" srcId="{AFB9B74B-8B08-4990-9A1D-B6D140DAA377}" destId="{8D31BF00-F0D8-4A18-8670-2EECCA74A5D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25ED9-FB5A-40ED-A158-F81F12D26C3C}">
      <dsp:nvSpPr>
        <dsp:cNvPr id="0" name=""/>
        <dsp:cNvSpPr/>
      </dsp:nvSpPr>
      <dsp:spPr>
        <a:xfrm>
          <a:off x="79333" y="1274"/>
          <a:ext cx="1553138" cy="776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/>
            <a:t>50 tesztelő: Debrecen, Kecskemét és Budapest) + létszámon felül felnőttek (nevelők, nevelőszülők)</a:t>
          </a:r>
          <a:endParaRPr lang="en-US" sz="1100" kern="1200"/>
        </a:p>
      </dsp:txBody>
      <dsp:txXfrm>
        <a:off x="102078" y="24019"/>
        <a:ext cx="1507648" cy="731079"/>
      </dsp:txXfrm>
    </dsp:sp>
    <dsp:sp modelId="{2A7931B7-BC8B-45B2-8969-93AB8C404FCD}">
      <dsp:nvSpPr>
        <dsp:cNvPr id="0" name=""/>
        <dsp:cNvSpPr/>
      </dsp:nvSpPr>
      <dsp:spPr>
        <a:xfrm>
          <a:off x="79333" y="894329"/>
          <a:ext cx="1553138" cy="776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/>
            <a:t>Az app könnyen kezelhető, logikusan működik, kényelmes a használata</a:t>
          </a:r>
          <a:endParaRPr lang="en-US" sz="1100" kern="1200"/>
        </a:p>
      </dsp:txBody>
      <dsp:txXfrm>
        <a:off x="102078" y="917074"/>
        <a:ext cx="1507648" cy="731079"/>
      </dsp:txXfrm>
    </dsp:sp>
    <dsp:sp modelId="{5E32B714-945A-49FF-AF2B-484542D5FCF0}">
      <dsp:nvSpPr>
        <dsp:cNvPr id="0" name=""/>
        <dsp:cNvSpPr/>
      </dsp:nvSpPr>
      <dsp:spPr>
        <a:xfrm>
          <a:off x="79333" y="1787384"/>
          <a:ext cx="1553138" cy="776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i="1" kern="1200"/>
            <a:t>Plusz tartalom: </a:t>
          </a:r>
          <a:endParaRPr lang="en-US" sz="1100" kern="1200"/>
        </a:p>
      </dsp:txBody>
      <dsp:txXfrm>
        <a:off x="102078" y="1810129"/>
        <a:ext cx="1507648" cy="731079"/>
      </dsp:txXfrm>
    </dsp:sp>
    <dsp:sp modelId="{8BBE6BEE-E8E4-46B3-A31B-E5278C756D12}">
      <dsp:nvSpPr>
        <dsp:cNvPr id="0" name=""/>
        <dsp:cNvSpPr/>
      </dsp:nvSpPr>
      <dsp:spPr>
        <a:xfrm rot="17350740">
          <a:off x="997565" y="1266552"/>
          <a:ext cx="189106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891069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895823" y="1235337"/>
        <a:ext cx="94553" cy="94553"/>
      </dsp:txXfrm>
    </dsp:sp>
    <dsp:sp modelId="{054F87B8-0F43-416A-9C58-62359FE2A5EC}">
      <dsp:nvSpPr>
        <dsp:cNvPr id="0" name=""/>
        <dsp:cNvSpPr/>
      </dsp:nvSpPr>
      <dsp:spPr>
        <a:xfrm>
          <a:off x="2253727" y="1274"/>
          <a:ext cx="1553138" cy="7765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/>
            <a:t>Receptek, olcsó ételek</a:t>
          </a:r>
          <a:endParaRPr lang="en-US" sz="1100" kern="1200"/>
        </a:p>
      </dsp:txBody>
      <dsp:txXfrm>
        <a:off x="2276472" y="24019"/>
        <a:ext cx="1507648" cy="731079"/>
      </dsp:txXfrm>
    </dsp:sp>
    <dsp:sp modelId="{C5D730FF-3D82-4D5B-B771-363453F8AAA5}">
      <dsp:nvSpPr>
        <dsp:cNvPr id="0" name=""/>
        <dsp:cNvSpPr/>
      </dsp:nvSpPr>
      <dsp:spPr>
        <a:xfrm rot="18289469">
          <a:off x="1399154" y="1713079"/>
          <a:ext cx="108789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87890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15902" y="1701944"/>
        <a:ext cx="54394" cy="54394"/>
      </dsp:txXfrm>
    </dsp:sp>
    <dsp:sp modelId="{D8AF0920-800F-4C50-9755-874E98985362}">
      <dsp:nvSpPr>
        <dsp:cNvPr id="0" name=""/>
        <dsp:cNvSpPr/>
      </dsp:nvSpPr>
      <dsp:spPr>
        <a:xfrm>
          <a:off x="2253727" y="894329"/>
          <a:ext cx="1553138" cy="7765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/>
            <a:t>Munkakereséshez linkek</a:t>
          </a:r>
          <a:endParaRPr lang="en-US" sz="1100" kern="1200"/>
        </a:p>
      </dsp:txBody>
      <dsp:txXfrm>
        <a:off x="2276472" y="917074"/>
        <a:ext cx="1507648" cy="731079"/>
      </dsp:txXfrm>
    </dsp:sp>
    <dsp:sp modelId="{8AD68941-B983-4E72-8CF2-C26DC860F63B}">
      <dsp:nvSpPr>
        <dsp:cNvPr id="0" name=""/>
        <dsp:cNvSpPr/>
      </dsp:nvSpPr>
      <dsp:spPr>
        <a:xfrm>
          <a:off x="1632472" y="2159606"/>
          <a:ext cx="62125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21255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27568" y="2160137"/>
        <a:ext cx="31062" cy="31062"/>
      </dsp:txXfrm>
    </dsp:sp>
    <dsp:sp modelId="{52ADADB6-EA45-462C-8EC0-4885D46277E8}">
      <dsp:nvSpPr>
        <dsp:cNvPr id="0" name=""/>
        <dsp:cNvSpPr/>
      </dsp:nvSpPr>
      <dsp:spPr>
        <a:xfrm>
          <a:off x="2253727" y="1787384"/>
          <a:ext cx="1553138" cy="7765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/>
            <a:t>Önismeret, önfejlesztés</a:t>
          </a:r>
          <a:endParaRPr lang="en-US" sz="1100" kern="1200"/>
        </a:p>
      </dsp:txBody>
      <dsp:txXfrm>
        <a:off x="2276472" y="1810129"/>
        <a:ext cx="1507648" cy="731079"/>
      </dsp:txXfrm>
    </dsp:sp>
    <dsp:sp modelId="{8AF4726D-1624-4B90-8D93-685CD3D31F0B}">
      <dsp:nvSpPr>
        <dsp:cNvPr id="0" name=""/>
        <dsp:cNvSpPr/>
      </dsp:nvSpPr>
      <dsp:spPr>
        <a:xfrm rot="3310531">
          <a:off x="1399154" y="2606134"/>
          <a:ext cx="108789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87890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15902" y="2594999"/>
        <a:ext cx="54394" cy="54394"/>
      </dsp:txXfrm>
    </dsp:sp>
    <dsp:sp modelId="{1244128B-988E-407C-B0BB-1A4B2DFD9CCD}">
      <dsp:nvSpPr>
        <dsp:cNvPr id="0" name=""/>
        <dsp:cNvSpPr/>
      </dsp:nvSpPr>
      <dsp:spPr>
        <a:xfrm>
          <a:off x="2253727" y="2680439"/>
          <a:ext cx="1553138" cy="7765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/>
            <a:t>Segélyvonalak</a:t>
          </a:r>
          <a:endParaRPr lang="en-US" sz="1100" kern="1200"/>
        </a:p>
      </dsp:txBody>
      <dsp:txXfrm>
        <a:off x="2276472" y="2703184"/>
        <a:ext cx="1507648" cy="731079"/>
      </dsp:txXfrm>
    </dsp:sp>
    <dsp:sp modelId="{7B21B0F9-A850-49F2-A360-50ACDE75ECF9}">
      <dsp:nvSpPr>
        <dsp:cNvPr id="0" name=""/>
        <dsp:cNvSpPr/>
      </dsp:nvSpPr>
      <dsp:spPr>
        <a:xfrm rot="4249260">
          <a:off x="997565" y="3052661"/>
          <a:ext cx="189106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891069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895823" y="3021447"/>
        <a:ext cx="94553" cy="94553"/>
      </dsp:txXfrm>
    </dsp:sp>
    <dsp:sp modelId="{E9692408-D8F1-40F2-9A7C-AE3FDCCEA944}">
      <dsp:nvSpPr>
        <dsp:cNvPr id="0" name=""/>
        <dsp:cNvSpPr/>
      </dsp:nvSpPr>
      <dsp:spPr>
        <a:xfrm>
          <a:off x="2253727" y="3573493"/>
          <a:ext cx="1553138" cy="7765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/>
            <a:t>Emberkereskedelem, prostitúció </a:t>
          </a:r>
          <a:endParaRPr lang="en-US" sz="1100" kern="1200"/>
        </a:p>
      </dsp:txBody>
      <dsp:txXfrm>
        <a:off x="2276472" y="3596238"/>
        <a:ext cx="1507648" cy="731079"/>
      </dsp:txXfrm>
    </dsp:sp>
    <dsp:sp modelId="{BDE54F68-F1A2-4BFB-A4DB-3C11CC04CF25}">
      <dsp:nvSpPr>
        <dsp:cNvPr id="0" name=""/>
        <dsp:cNvSpPr/>
      </dsp:nvSpPr>
      <dsp:spPr>
        <a:xfrm>
          <a:off x="79333" y="2680439"/>
          <a:ext cx="1553138" cy="776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/>
            <a:t>Szakembereknek is szükségük van segítségre</a:t>
          </a:r>
          <a:endParaRPr lang="en-US" sz="1100" kern="1200"/>
        </a:p>
      </dsp:txBody>
      <dsp:txXfrm>
        <a:off x="102078" y="2703184"/>
        <a:ext cx="1507648" cy="731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9BC61-DCDE-48CA-A4D4-B008DCAE926D}" type="datetimeFigureOut">
              <a:rPr lang="hu-HU" smtClean="0"/>
              <a:pPr/>
              <a:t>2019. 11. 27.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533D8-7658-4C50-927E-039F64A862B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5D0266-BA11-496D-B9A4-B6FED8533D01}" type="slidenum">
              <a:rPr lang="hu-HU" altLang="hu-HU" smtClean="0">
                <a:latin typeface="Arial" pitchFamily="34" charset="0"/>
              </a:rPr>
              <a:pPr/>
              <a:t>2</a:t>
            </a:fld>
            <a:endParaRPr lang="hu-HU" altLang="hu-HU">
              <a:latin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kép helye 1">
            <a:extLst>
              <a:ext uri="{FF2B5EF4-FFF2-40B4-BE49-F238E27FC236}">
                <a16:creationId xmlns:a16="http://schemas.microsoft.com/office/drawing/2014/main" id="{0EDFF2AA-AD34-4D15-9BB9-DB9EBB255E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Jegyzetek helye 2">
            <a:extLst>
              <a:ext uri="{FF2B5EF4-FFF2-40B4-BE49-F238E27FC236}">
                <a16:creationId xmlns:a16="http://schemas.microsoft.com/office/drawing/2014/main" id="{CBE9890C-152F-429C-B0CF-EF12A65327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4" name="Dia számának helye 3">
            <a:extLst>
              <a:ext uri="{FF2B5EF4-FFF2-40B4-BE49-F238E27FC236}">
                <a16:creationId xmlns:a16="http://schemas.microsoft.com/office/drawing/2014/main" id="{580A15C2-6F45-4699-942A-067ADC6957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303CA0-E7AF-4653-A45B-9965E7A28AAA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Diakép helye 1">
            <a:extLst>
              <a:ext uri="{FF2B5EF4-FFF2-40B4-BE49-F238E27FC236}">
                <a16:creationId xmlns:a16="http://schemas.microsoft.com/office/drawing/2014/main" id="{6EE94B7D-800A-4253-BFE2-F21C282812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Jegyzetek helye 2">
            <a:extLst>
              <a:ext uri="{FF2B5EF4-FFF2-40B4-BE49-F238E27FC236}">
                <a16:creationId xmlns:a16="http://schemas.microsoft.com/office/drawing/2014/main" id="{8D43D329-0B74-4FB2-8FEB-0A41118B78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9572" name="Dia számának helye 3">
            <a:extLst>
              <a:ext uri="{FF2B5EF4-FFF2-40B4-BE49-F238E27FC236}">
                <a16:creationId xmlns:a16="http://schemas.microsoft.com/office/drawing/2014/main" id="{6B5CA517-CD11-4C8E-9BAD-C15F52A941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52AD86-128D-4F29-B314-4CB3A949AC27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Diakép helye 1">
            <a:extLst>
              <a:ext uri="{FF2B5EF4-FFF2-40B4-BE49-F238E27FC236}">
                <a16:creationId xmlns:a16="http://schemas.microsoft.com/office/drawing/2014/main" id="{5E650AE7-6B39-450D-989D-DD540DE95B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Jegyzetek helye 2">
            <a:extLst>
              <a:ext uri="{FF2B5EF4-FFF2-40B4-BE49-F238E27FC236}">
                <a16:creationId xmlns:a16="http://schemas.microsoft.com/office/drawing/2014/main" id="{B4CC4DB2-7197-4795-963F-86AFB79980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1620" name="Dia számának helye 3">
            <a:extLst>
              <a:ext uri="{FF2B5EF4-FFF2-40B4-BE49-F238E27FC236}">
                <a16:creationId xmlns:a16="http://schemas.microsoft.com/office/drawing/2014/main" id="{EA190331-69EC-4356-8352-99A0BB637B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5A8461-7C1F-4ADD-832E-9BC2FA60E97E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Diakép helye 1">
            <a:extLst>
              <a:ext uri="{FF2B5EF4-FFF2-40B4-BE49-F238E27FC236}">
                <a16:creationId xmlns:a16="http://schemas.microsoft.com/office/drawing/2014/main" id="{E251B4D1-B021-425A-90B6-5D75083DFC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Jegyzetek helye 2">
            <a:extLst>
              <a:ext uri="{FF2B5EF4-FFF2-40B4-BE49-F238E27FC236}">
                <a16:creationId xmlns:a16="http://schemas.microsoft.com/office/drawing/2014/main" id="{118664A6-0C31-48D0-8C17-D1564ABC6B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4932" name="Dia számának helye 3">
            <a:extLst>
              <a:ext uri="{FF2B5EF4-FFF2-40B4-BE49-F238E27FC236}">
                <a16:creationId xmlns:a16="http://schemas.microsoft.com/office/drawing/2014/main" id="{1F514F52-C013-4FFE-A309-5A79CD8540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9FADC-6AD9-464D-95CE-F26868BB0F4C}" type="slidenum">
              <a:rPr lang="hu-H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hu-HU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Diakép helye 1">
            <a:extLst>
              <a:ext uri="{FF2B5EF4-FFF2-40B4-BE49-F238E27FC236}">
                <a16:creationId xmlns:a16="http://schemas.microsoft.com/office/drawing/2014/main" id="{DE655D0D-ECD3-47D8-A33F-C614F77851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Jegyzetek helye 2">
            <a:extLst>
              <a:ext uri="{FF2B5EF4-FFF2-40B4-BE49-F238E27FC236}">
                <a16:creationId xmlns:a16="http://schemas.microsoft.com/office/drawing/2014/main" id="{45CFCED7-3ABE-44F8-8C82-FC9B1BBD44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0900" name="Dia számának helye 3">
            <a:extLst>
              <a:ext uri="{FF2B5EF4-FFF2-40B4-BE49-F238E27FC236}">
                <a16:creationId xmlns:a16="http://schemas.microsoft.com/office/drawing/2014/main" id="{3ED31A33-0B3D-4B94-B7AE-960662FE4C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3DE397-5C53-4297-8C50-A277145F9ABD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72866C-0F4D-4DA9-952E-E419E2C9C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1E9E10D-F9CD-4673-AE4D-6C3AEF62C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5BF9119-8157-40E8-9DFC-3FE9969F9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74F3-1A43-4193-B640-DACF9FD87729}" type="datetimeFigureOut">
              <a:rPr lang="hu-HU" smtClean="0"/>
              <a:pPr/>
              <a:t>2019. 11. 27.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5766877-90EF-41A4-9F18-062E39B0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6045413-626D-48DA-BE58-EB842EC7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458D-2052-4B50-92DA-B69832339F2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19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AB293D-FF41-4E76-A1B6-548149DD3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0ACBBF9-BDA8-4261-A62A-8CD6932CA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E07C90F-0413-4350-8F76-96C12D2D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74F3-1A43-4193-B640-DACF9FD87729}" type="datetimeFigureOut">
              <a:rPr lang="hu-HU" smtClean="0"/>
              <a:pPr/>
              <a:t>2019. 11. 27.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E3AB04F-A830-4E3B-BF97-D081424E8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DCDC259-7979-4CA9-82C5-9F588B05E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458D-2052-4B50-92DA-B69832339F2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03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9F42759B-D7DF-473A-B2B9-4C21CE29C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E6D1F73-16EB-4448-B0C8-0E2398668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E1ACCC8-7965-4D51-A8D9-A6504937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74F3-1A43-4193-B640-DACF9FD87729}" type="datetimeFigureOut">
              <a:rPr lang="hu-HU" smtClean="0"/>
              <a:pPr/>
              <a:t>2019. 11. 27.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9D93025-3932-435D-85FF-4414AC20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3D7E016-067E-4E51-8754-095B4024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458D-2052-4B50-92DA-B69832339F2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955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E8B6F4-838E-4CCC-AF71-985C26072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29EFA9-CFE2-4F8B-A272-AD943AAA7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8B40F5D-F032-4F32-8CEE-EDED6857F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74F3-1A43-4193-B640-DACF9FD87729}" type="datetimeFigureOut">
              <a:rPr lang="hu-HU" smtClean="0"/>
              <a:pPr/>
              <a:t>2019. 11. 27.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96FDDCA-FCED-4CF1-B0DD-DC8FEF48C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0B2D729-1B33-4370-A24B-560090FFD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458D-2052-4B50-92DA-B69832339F2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356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0F39C0B-526E-4B2F-8F59-DFB0C7907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77568DA-1B21-44D8-BBF5-59F886907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2B30D0C-7AA9-476D-BE40-4595C8DE8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74F3-1A43-4193-B640-DACF9FD87729}" type="datetimeFigureOut">
              <a:rPr lang="hu-HU" smtClean="0"/>
              <a:pPr/>
              <a:t>2019. 11. 27.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06023A8-102B-41F5-A696-5776FBECB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4E187D0-2BA7-4E79-9183-7EF641F9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458D-2052-4B50-92DA-B69832339F2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460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FD2C14-2CBE-4E22-B18B-AAF14577B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3F4C319-2460-401D-A6D4-F6ECB2EA7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1C27CCD-2628-44E3-AADC-A65351B31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FCF2532-D21B-41BB-9115-C00C08BE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74F3-1A43-4193-B640-DACF9FD87729}" type="datetimeFigureOut">
              <a:rPr lang="hu-HU" smtClean="0"/>
              <a:pPr/>
              <a:t>2019. 11. 27.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92F6264-37BC-4626-BE91-EBF1BE400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2303C5C-D072-4237-93E1-C832CD49C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458D-2052-4B50-92DA-B69832339F2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865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019828-A5B7-4195-8B21-066ED8BCD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EBC8118-83FF-44A3-8C94-B7A86FAE1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B1BCB9F-8DE6-4EC2-95DC-4FAFC8410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A30AEFF-14B7-409E-877C-F36FC7881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F6D8A30-2DFB-45AB-B484-B36F18B0E0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1290985-0C84-4F5A-9FD4-2829E2AB7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74F3-1A43-4193-B640-DACF9FD87729}" type="datetimeFigureOut">
              <a:rPr lang="hu-HU" smtClean="0"/>
              <a:pPr/>
              <a:t>2019. 11. 27.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8DB99F16-C0F8-4B64-B8E2-32016CA04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3C4EBBC9-874F-424C-A760-2DA0EC22F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458D-2052-4B50-92DA-B69832339F2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885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4004C6-DF4B-4882-BA45-FC7396EE3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5164373-344F-4B86-90B4-41A325BDE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74F3-1A43-4193-B640-DACF9FD87729}" type="datetimeFigureOut">
              <a:rPr lang="hu-HU" smtClean="0"/>
              <a:pPr/>
              <a:t>2019. 11. 27.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DE09BAB-52B6-4B8D-AF0C-77C9835CA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538C62A-38CD-46EE-A0A4-8346B852C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458D-2052-4B50-92DA-B69832339F2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838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8DAE032-2382-4A2C-B763-263F9F2F0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74F3-1A43-4193-B640-DACF9FD87729}" type="datetimeFigureOut">
              <a:rPr lang="hu-HU" smtClean="0"/>
              <a:pPr/>
              <a:t>2019. 11. 27.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BE3D1597-DF25-4B2D-8C2A-B3B000EA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5D5B695-8E0C-47E2-B6A1-9A3876CFE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458D-2052-4B50-92DA-B69832339F2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123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68EB00-06B9-4AAC-8A5C-F583EC60A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B04C1BB-819B-4E63-A55F-2E2D97108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F21BA9C-3B32-4826-AD95-4E860E75E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5902A1C-8A7D-48B1-8149-FCE6D3C42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74F3-1A43-4193-B640-DACF9FD87729}" type="datetimeFigureOut">
              <a:rPr lang="hu-HU" smtClean="0"/>
              <a:pPr/>
              <a:t>2019. 11. 27.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055514D-C2D9-4E73-84F3-8D58134E7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4E029AE-A179-4DA8-BBAD-A138514C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458D-2052-4B50-92DA-B69832339F2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22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31CADF-9983-44B5-84F3-A59B2CF9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F81EBEA8-9CD6-40B1-8114-34A2B224A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0A087B7-B2F6-4A40-A95B-C83FC6C5F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B2CC9F3-9857-492F-830C-1A2125974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74F3-1A43-4193-B640-DACF9FD87729}" type="datetimeFigureOut">
              <a:rPr lang="hu-HU" smtClean="0"/>
              <a:pPr/>
              <a:t>2019. 11. 27.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A7DE254-2079-4D67-A7BE-B990CBB58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D63DD2A-3D3B-42A8-ADDA-4FAF49761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458D-2052-4B50-92DA-B69832339F2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959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47F9992E-C0CE-4BFA-AED7-C4C761BB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D3183C3-4F79-41CF-A037-001CE1A58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9EF13D8-1835-48DD-B0E0-411B3B1D15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374F3-1A43-4193-B640-DACF9FD87729}" type="datetimeFigureOut">
              <a:rPr lang="hu-HU" smtClean="0"/>
              <a:pPr/>
              <a:t>2019. 11. 27.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08E9199-E494-490F-8990-BDE2A8B77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3559218-6CAB-4236-9AD6-D8D799BAD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58D-2052-4B50-92DA-B69832339F2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583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ngo.hu/" TargetMode="External"/><Relationship Id="rId2" Type="http://schemas.openxmlformats.org/officeDocument/2006/relationships/hyperlink" Target="http://rubeus.hu/category/kiadvanyo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872207"/>
          </a:xfrm>
        </p:spPr>
        <p:txBody>
          <a:bodyPr>
            <a:noAutofit/>
          </a:bodyPr>
          <a:lstStyle/>
          <a:p>
            <a:r>
              <a:rPr lang="hu-HU" sz="3600" b="1" i="1" dirty="0"/>
              <a:t>Szülői kompetenciafejlesztés bűnelkövető családok támogatásában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99592" y="4149080"/>
            <a:ext cx="7272808" cy="1944216"/>
          </a:xfrm>
        </p:spPr>
        <p:txBody>
          <a:bodyPr>
            <a:normAutofit fontScale="25000" lnSpcReduction="20000"/>
          </a:bodyPr>
          <a:lstStyle/>
          <a:p>
            <a:r>
              <a:rPr lang="hu-HU" sz="6200" dirty="0"/>
              <a:t>Rácz Andrea</a:t>
            </a:r>
          </a:p>
          <a:p>
            <a:r>
              <a:rPr lang="hu-HU" sz="6200" dirty="0"/>
              <a:t>ELTE – TÁTK Szociális Munka Tanszék</a:t>
            </a:r>
          </a:p>
          <a:p>
            <a:endParaRPr lang="hu-HU" sz="6200" dirty="0"/>
          </a:p>
          <a:p>
            <a:endParaRPr lang="hu-HU" sz="1800" dirty="0"/>
          </a:p>
          <a:p>
            <a:r>
              <a:rPr lang="hu-HU" sz="4900" i="1" dirty="0"/>
              <a:t>A szerző  a Bolyai János Kutatási Ösztöndíjban és az </a:t>
            </a:r>
            <a:r>
              <a:rPr lang="hu-HU" sz="4900" dirty="0"/>
              <a:t>Információs és Technológiai Minisztérium </a:t>
            </a:r>
            <a:r>
              <a:rPr lang="hu-HU" sz="4900" i="1" dirty="0"/>
              <a:t> ÚNKP-19-4 kódszámú Új Nemzeti Kiválóság Programjának szakmai támogatásában részesül. Kutatása tematikusan kapcsolódik az </a:t>
            </a:r>
            <a:r>
              <a:rPr lang="en-US" sz="4900" dirty="0"/>
              <a:t>MTA </a:t>
            </a:r>
            <a:r>
              <a:rPr lang="en-US" sz="4900" dirty="0" err="1"/>
              <a:t>Kiválósági</a:t>
            </a:r>
            <a:r>
              <a:rPr lang="en-US" sz="4900" dirty="0"/>
              <a:t> </a:t>
            </a:r>
            <a:r>
              <a:rPr lang="en-US" sz="4900" dirty="0" err="1"/>
              <a:t>Együttműködési</a:t>
            </a:r>
            <a:r>
              <a:rPr lang="en-US" sz="4900" dirty="0"/>
              <a:t> Program </a:t>
            </a:r>
            <a:r>
              <a:rPr lang="en-US" sz="4900" dirty="0" err="1"/>
              <a:t>Mobilitás</a:t>
            </a:r>
            <a:r>
              <a:rPr lang="en-US" sz="4900" dirty="0"/>
              <a:t> </a:t>
            </a:r>
            <a:r>
              <a:rPr lang="en-US" sz="4900" dirty="0" err="1"/>
              <a:t>Kutatási</a:t>
            </a:r>
            <a:r>
              <a:rPr lang="en-US" sz="4900" dirty="0"/>
              <a:t> Centrum </a:t>
            </a:r>
            <a:r>
              <a:rPr lang="en-US" sz="4900" dirty="0" err="1"/>
              <a:t>elnevezésű</a:t>
            </a:r>
            <a:r>
              <a:rPr lang="en-US" sz="4900" dirty="0"/>
              <a:t> </a:t>
            </a:r>
            <a:r>
              <a:rPr lang="en-US" sz="4900" dirty="0" err="1"/>
              <a:t>projektjé</a:t>
            </a:r>
            <a:r>
              <a:rPr lang="hu-HU" sz="4900" dirty="0" err="1"/>
              <a:t>hez</a:t>
            </a:r>
            <a:r>
              <a:rPr lang="hu-HU" sz="4900" dirty="0"/>
              <a:t> és a </a:t>
            </a:r>
            <a:r>
              <a:rPr lang="en-US" sz="4900" i="1" dirty="0" err="1"/>
              <a:t>Szolidaritás</a:t>
            </a:r>
            <a:r>
              <a:rPr lang="en-US" sz="4900" i="1" dirty="0"/>
              <a:t> a </a:t>
            </a:r>
            <a:r>
              <a:rPr lang="en-US" sz="4900" i="1" dirty="0" err="1"/>
              <a:t>késő</a:t>
            </a:r>
            <a:r>
              <a:rPr lang="en-US" sz="4900" i="1" dirty="0"/>
              <a:t> </a:t>
            </a:r>
            <a:r>
              <a:rPr lang="en-US" sz="4900" i="1" dirty="0" err="1"/>
              <a:t>modernitásban</a:t>
            </a:r>
            <a:r>
              <a:rPr lang="en-US" sz="4900" i="1" dirty="0"/>
              <a:t> </a:t>
            </a:r>
            <a:r>
              <a:rPr lang="en-US" sz="4900" dirty="0"/>
              <a:t>c. OTKA </a:t>
            </a:r>
            <a:r>
              <a:rPr lang="hu-HU" sz="4900" dirty="0"/>
              <a:t>kutatáshoz (</a:t>
            </a:r>
            <a:r>
              <a:rPr lang="en-US" sz="4900" dirty="0"/>
              <a:t>FK 129138, 2018-2020</a:t>
            </a:r>
            <a:r>
              <a:rPr lang="hu-HU" sz="4900" dirty="0"/>
              <a:t>).  </a:t>
            </a:r>
            <a:endParaRPr lang="hu-HU" sz="4900" i="1" dirty="0"/>
          </a:p>
        </p:txBody>
      </p:sp>
      <p:pic>
        <p:nvPicPr>
          <p:cNvPr id="4" name="Kép 3" descr="Képtalálat a következőre: „elte tatk logo”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28803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Képtalálat a következőre: „mta bolyai logo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0170" y="332656"/>
            <a:ext cx="1440160" cy="1656184"/>
          </a:xfrm>
          <a:prstGeom prst="rect">
            <a:avLst/>
          </a:prstGeom>
          <a:noFill/>
        </p:spPr>
      </p:pic>
      <p:pic>
        <p:nvPicPr>
          <p:cNvPr id="7" name="Picture 2" descr="KÃ©ptalÃ¡lat a kÃ¶vetkezÅre: ânemzeti kivÃ¡lÃ³sÃ¡gi program elteâ">
            <a:extLst>
              <a:ext uri="{FF2B5EF4-FFF2-40B4-BE49-F238E27FC236}">
                <a16:creationId xmlns:a16="http://schemas.microsoft.com/office/drawing/2014/main" id="{BD5E48F2-CD87-4EEB-9979-7480A07FD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530" y="548681"/>
            <a:ext cx="292605" cy="25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éptalálat a következőre: „únkp”">
            <a:extLst>
              <a:ext uri="{FF2B5EF4-FFF2-40B4-BE49-F238E27FC236}">
                <a16:creationId xmlns:a16="http://schemas.microsoft.com/office/drawing/2014/main" id="{45E55CBA-866E-4362-8F0A-EAA384704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8790"/>
            <a:ext cx="1886082" cy="122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 a következőre: „információs és technológiai minisztérium”">
            <a:extLst>
              <a:ext uri="{FF2B5EF4-FFF2-40B4-BE49-F238E27FC236}">
                <a16:creationId xmlns:a16="http://schemas.microsoft.com/office/drawing/2014/main" id="{96D7A87D-837D-4199-91B4-F9957817E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8790"/>
            <a:ext cx="1728192" cy="122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67F2DE6-6816-4C40-97A1-89C29298B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857109" cy="4522316"/>
          </a:xfrm>
        </p:spPr>
        <p:txBody>
          <a:bodyPr>
            <a:noAutofit/>
          </a:bodyPr>
          <a:lstStyle/>
          <a:p>
            <a:pPr marL="527050" indent="-457200" algn="just">
              <a:lnSpc>
                <a:spcPct val="90000"/>
              </a:lnSpc>
              <a:spcBef>
                <a:spcPct val="20000"/>
              </a:spcBef>
              <a:buClr>
                <a:srgbClr val="94C600"/>
              </a:buClr>
              <a:buSzPct val="76000"/>
              <a:buFont typeface="Wingdings 3" panose="05040102010807070707" pitchFamily="18" charset="2"/>
              <a:buNone/>
              <a:defRPr/>
            </a:pPr>
            <a:r>
              <a:rPr lang="hu-HU" sz="2400" dirty="0">
                <a:solidFill>
                  <a:srgbClr val="3E3D2D"/>
                </a:solidFill>
                <a:latin typeface="+mj-lt"/>
              </a:rPr>
              <a:t>1) </a:t>
            </a:r>
            <a:r>
              <a:rPr lang="hu-HU" sz="2400" dirty="0" err="1">
                <a:solidFill>
                  <a:srgbClr val="3E3D2D"/>
                </a:solidFill>
                <a:latin typeface="+mj-lt"/>
              </a:rPr>
              <a:t>Reintegrációs</a:t>
            </a:r>
            <a:r>
              <a:rPr lang="hu-HU" sz="2400" dirty="0">
                <a:solidFill>
                  <a:srgbClr val="3E3D2D"/>
                </a:solidFill>
                <a:latin typeface="+mj-lt"/>
              </a:rPr>
              <a:t>, </a:t>
            </a:r>
            <a:r>
              <a:rPr lang="hu-HU" sz="2400" dirty="0" err="1">
                <a:solidFill>
                  <a:srgbClr val="3E3D2D"/>
                </a:solidFill>
                <a:latin typeface="+mj-lt"/>
              </a:rPr>
              <a:t>reszocializációs</a:t>
            </a:r>
            <a:r>
              <a:rPr lang="hu-HU" sz="2400" dirty="0">
                <a:solidFill>
                  <a:srgbClr val="3E3D2D"/>
                </a:solidFill>
                <a:latin typeface="+mj-lt"/>
              </a:rPr>
              <a:t> nevelés részeként  </a:t>
            </a:r>
            <a:r>
              <a:rPr lang="hu-HU" sz="2400" b="1" dirty="0">
                <a:solidFill>
                  <a:srgbClr val="3E3D2D"/>
                </a:solidFill>
                <a:latin typeface="+mj-lt"/>
              </a:rPr>
              <a:t>„családi, szülői kompetenciát erősítő program” a lányok számára</a:t>
            </a:r>
            <a:r>
              <a:rPr lang="hu-HU" sz="2400" dirty="0">
                <a:solidFill>
                  <a:srgbClr val="3E3D2D"/>
                </a:solidFill>
                <a:latin typeface="+mj-lt"/>
              </a:rPr>
              <a:t>, ennek részelemei: </a:t>
            </a:r>
          </a:p>
          <a:p>
            <a:pPr marL="527050" indent="-457200" algn="just">
              <a:lnSpc>
                <a:spcPct val="90000"/>
              </a:lnSpc>
              <a:spcBef>
                <a:spcPct val="20000"/>
              </a:spcBef>
              <a:buClr>
                <a:srgbClr val="94C600"/>
              </a:buClr>
              <a:buSzPct val="76000"/>
              <a:buFontTx/>
              <a:buChar char="-"/>
              <a:defRPr/>
            </a:pPr>
            <a:r>
              <a:rPr lang="hu-HU" sz="2400" dirty="0">
                <a:solidFill>
                  <a:srgbClr val="3E3D2D"/>
                </a:solidFill>
                <a:latin typeface="+mj-lt"/>
              </a:rPr>
              <a:t>egészségtudatosság fejlesztése (saját test, egészség, betegség, higiénia, táplálkozás),</a:t>
            </a:r>
          </a:p>
          <a:p>
            <a:pPr marL="527050" indent="-457200" algn="just">
              <a:lnSpc>
                <a:spcPct val="90000"/>
              </a:lnSpc>
              <a:spcBef>
                <a:spcPct val="20000"/>
              </a:spcBef>
              <a:buClr>
                <a:srgbClr val="94C600"/>
              </a:buClr>
              <a:buSzPct val="76000"/>
              <a:buFontTx/>
              <a:buChar char="-"/>
              <a:defRPr/>
            </a:pPr>
            <a:r>
              <a:rPr lang="hu-HU" sz="2400" dirty="0">
                <a:solidFill>
                  <a:srgbClr val="3E3D2D"/>
                </a:solidFill>
                <a:latin typeface="+mj-lt"/>
              </a:rPr>
              <a:t>felelős szexualitás, </a:t>
            </a:r>
          </a:p>
          <a:p>
            <a:pPr marL="527050" indent="-457200" algn="just">
              <a:lnSpc>
                <a:spcPct val="90000"/>
              </a:lnSpc>
              <a:spcBef>
                <a:spcPct val="20000"/>
              </a:spcBef>
              <a:buClr>
                <a:srgbClr val="94C600"/>
              </a:buClr>
              <a:buSzPct val="76000"/>
              <a:buFontTx/>
              <a:buChar char="-"/>
              <a:defRPr/>
            </a:pPr>
            <a:r>
              <a:rPr lang="hu-HU" sz="2400" dirty="0">
                <a:solidFill>
                  <a:srgbClr val="3E3D2D"/>
                </a:solidFill>
                <a:latin typeface="+mj-lt"/>
              </a:rPr>
              <a:t>anyaságra készülés, gyermekvállalás, gyermeknevelés, </a:t>
            </a:r>
          </a:p>
          <a:p>
            <a:pPr marL="527050" indent="-457200" algn="just">
              <a:lnSpc>
                <a:spcPct val="90000"/>
              </a:lnSpc>
              <a:spcBef>
                <a:spcPct val="20000"/>
              </a:spcBef>
              <a:buClr>
                <a:srgbClr val="94C600"/>
              </a:buClr>
              <a:buSzPct val="76000"/>
              <a:buFontTx/>
              <a:buChar char="-"/>
              <a:defRPr/>
            </a:pPr>
            <a:r>
              <a:rPr lang="hu-HU" sz="2400" dirty="0">
                <a:solidFill>
                  <a:srgbClr val="3E3D2D"/>
                </a:solidFill>
                <a:latin typeface="+mj-lt"/>
              </a:rPr>
              <a:t>hivatali ügyintézés</a:t>
            </a:r>
          </a:p>
          <a:p>
            <a:pPr marL="69850" indent="0" algn="just">
              <a:lnSpc>
                <a:spcPct val="90000"/>
              </a:lnSpc>
              <a:spcBef>
                <a:spcPct val="20000"/>
              </a:spcBef>
              <a:buClr>
                <a:srgbClr val="94C600"/>
              </a:buClr>
              <a:buSzPct val="76000"/>
              <a:buNone/>
              <a:defRPr/>
            </a:pPr>
            <a:r>
              <a:rPr lang="hu-HU" sz="2400" dirty="0">
                <a:solidFill>
                  <a:srgbClr val="3E3D2D"/>
                </a:solidFill>
                <a:latin typeface="+mj-lt"/>
              </a:rPr>
              <a:t>2) Intézmény családokkal való kapcsolattartási tudatosabbá, tervezettebbé tenni a </a:t>
            </a:r>
            <a:r>
              <a:rPr lang="hu-HU" sz="2400" b="1" dirty="0">
                <a:solidFill>
                  <a:srgbClr val="3E3D2D"/>
                </a:solidFill>
                <a:latin typeface="+mj-lt"/>
              </a:rPr>
              <a:t>befogadástól az elbocsátásig tartó folyamatban</a:t>
            </a:r>
            <a:endParaRPr lang="hu-HU" sz="2400" dirty="0">
              <a:solidFill>
                <a:srgbClr val="3E3D2D"/>
              </a:solidFill>
              <a:latin typeface="+mj-lt"/>
            </a:endParaRPr>
          </a:p>
          <a:p>
            <a:pPr marL="527050" indent="-457200" algn="just">
              <a:lnSpc>
                <a:spcPct val="90000"/>
              </a:lnSpc>
              <a:spcBef>
                <a:spcPct val="20000"/>
              </a:spcBef>
              <a:buClr>
                <a:srgbClr val="94C600"/>
              </a:buClr>
              <a:buSzPct val="76000"/>
              <a:buFont typeface="Wingdings 3" panose="05040102010807070707" pitchFamily="18" charset="2"/>
              <a:buNone/>
              <a:defRPr/>
            </a:pPr>
            <a:r>
              <a:rPr lang="hu-HU" sz="2400" dirty="0">
                <a:solidFill>
                  <a:srgbClr val="3E3D2D"/>
                </a:solidFill>
                <a:latin typeface="+mj-lt"/>
              </a:rPr>
              <a:t>3) Új programelemek a komplexitás jegyében: </a:t>
            </a:r>
            <a:r>
              <a:rPr lang="hu-HU" sz="2400" b="1" dirty="0">
                <a:solidFill>
                  <a:srgbClr val="3E3D2D"/>
                </a:solidFill>
                <a:latin typeface="+mj-lt"/>
              </a:rPr>
              <a:t>nyílt nap, családi nap,</a:t>
            </a:r>
            <a:r>
              <a:rPr lang="hu-HU" sz="2400" dirty="0">
                <a:solidFill>
                  <a:srgbClr val="3E3D2D"/>
                </a:solidFill>
                <a:latin typeface="+mj-lt"/>
              </a:rPr>
              <a:t> </a:t>
            </a:r>
            <a:r>
              <a:rPr lang="hu-HU" sz="2400" b="1" dirty="0">
                <a:solidFill>
                  <a:srgbClr val="3E3D2D"/>
                </a:solidFill>
                <a:latin typeface="+mj-lt"/>
              </a:rPr>
              <a:t>családi egészség nap</a:t>
            </a:r>
            <a:r>
              <a:rPr lang="hu-HU" sz="2400" dirty="0">
                <a:solidFill>
                  <a:srgbClr val="3E3D2D"/>
                </a:solidFill>
                <a:latin typeface="+mj-lt"/>
              </a:rPr>
              <a:t>.</a:t>
            </a:r>
            <a:endParaRPr lang="hu-HU" sz="2400" dirty="0">
              <a:latin typeface="+mj-lt"/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D1A3405C-EB80-4B23-81E5-3A7F21887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2800" dirty="0">
                <a:solidFill>
                  <a:prstClr val="black"/>
                </a:solidFill>
              </a:rPr>
              <a:t>„Egyedül nem megy” szülői kompetenciák fejlesztése - </a:t>
            </a:r>
            <a:br>
              <a:rPr lang="hu-HU" sz="2800" dirty="0">
                <a:solidFill>
                  <a:prstClr val="black"/>
                </a:solidFill>
              </a:rPr>
            </a:br>
            <a:r>
              <a:rPr lang="hu-HU" sz="2800" dirty="0">
                <a:solidFill>
                  <a:prstClr val="black"/>
                </a:solidFill>
              </a:rPr>
              <a:t>Rákospalota</a:t>
            </a:r>
            <a:endParaRPr lang="hu-H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2EE02A-4863-4751-A492-60E3A1C5C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51694"/>
          </a:xfrm>
        </p:spPr>
        <p:txBody>
          <a:bodyPr/>
          <a:lstStyle/>
          <a:p>
            <a:pPr>
              <a:defRPr/>
            </a:pPr>
            <a:r>
              <a:rPr lang="hu-HU" dirty="0" err="1"/>
              <a:t>Reziliencia</a:t>
            </a:r>
            <a:r>
              <a:rPr lang="hu-HU" dirty="0"/>
              <a:t>-szintek változásai</a:t>
            </a:r>
          </a:p>
        </p:txBody>
      </p:sp>
      <p:sp>
        <p:nvSpPr>
          <p:cNvPr id="108547" name="Szöveg helye 2">
            <a:extLst>
              <a:ext uri="{FF2B5EF4-FFF2-40B4-BE49-F238E27FC236}">
                <a16:creationId xmlns:a16="http://schemas.microsoft.com/office/drawing/2014/main" id="{4FB0B22C-3215-450A-8935-A05C8BF86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1187450"/>
          </a:xfrm>
          <a:ln>
            <a:headEnd/>
            <a:tailEnd/>
          </a:ln>
        </p:spPr>
        <p:txBody>
          <a:bodyPr/>
          <a:lstStyle/>
          <a:p>
            <a:r>
              <a:rPr lang="hu-HU" altLang="en-US"/>
              <a:t>2% nőtt a magasabb kategóriákba tartozók aránya</a:t>
            </a:r>
          </a:p>
        </p:txBody>
      </p:sp>
      <p:sp>
        <p:nvSpPr>
          <p:cNvPr id="108548" name="Szöveg helye 3">
            <a:extLst>
              <a:ext uri="{FF2B5EF4-FFF2-40B4-BE49-F238E27FC236}">
                <a16:creationId xmlns:a16="http://schemas.microsoft.com/office/drawing/2014/main" id="{862CF8CB-3110-405F-88AF-FAF28A1C87EE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1187450"/>
          </a:xfrm>
          <a:ln>
            <a:headEnd/>
            <a:tailEnd/>
          </a:ln>
        </p:spPr>
        <p:txBody>
          <a:bodyPr/>
          <a:lstStyle/>
          <a:p>
            <a:r>
              <a:rPr lang="hu-HU" altLang="en-US"/>
              <a:t>10%-kal nőtt a magas reziliencia szintűek aránya</a:t>
            </a:r>
          </a:p>
        </p:txBody>
      </p:sp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A2F7FB38-0C6A-4B76-9493-DE9440CCADA7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107504" y="1444625"/>
          <a:ext cx="4389884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rtalom helye 7">
            <a:extLst>
              <a:ext uri="{FF2B5EF4-FFF2-40B4-BE49-F238E27FC236}">
                <a16:creationId xmlns:a16="http://schemas.microsoft.com/office/drawing/2014/main" id="{97DA1CBF-B44B-4E93-B436-E58282C66E81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4283969" y="1444625"/>
          <a:ext cx="4860032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7E1E88-028F-4EA7-8BAC-12F4C7EE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err="1"/>
              <a:t>Reziliencia</a:t>
            </a:r>
            <a:r>
              <a:rPr lang="hu-HU" dirty="0"/>
              <a:t>-szintek változásai 2.</a:t>
            </a:r>
          </a:p>
        </p:txBody>
      </p:sp>
      <p:sp>
        <p:nvSpPr>
          <p:cNvPr id="110595" name="Szöveg helye 2">
            <a:extLst>
              <a:ext uri="{FF2B5EF4-FFF2-40B4-BE49-F238E27FC236}">
                <a16:creationId xmlns:a16="http://schemas.microsoft.com/office/drawing/2014/main" id="{94ADB508-3F04-4DD5-A768-AFAEC45CE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7784" y="5589240"/>
            <a:ext cx="4248472" cy="863948"/>
          </a:xfrm>
          <a:ln>
            <a:headEnd/>
            <a:tailEnd/>
          </a:ln>
        </p:spPr>
        <p:txBody>
          <a:bodyPr/>
          <a:lstStyle/>
          <a:p>
            <a:r>
              <a:rPr lang="hu-HU" altLang="en-US" dirty="0"/>
              <a:t>11%-kal nőtt a magas </a:t>
            </a:r>
            <a:r>
              <a:rPr lang="hu-HU" altLang="en-US" dirty="0" err="1"/>
              <a:t>rezilienca</a:t>
            </a:r>
            <a:r>
              <a:rPr lang="hu-HU" altLang="en-US" dirty="0"/>
              <a:t> szintűek aránya</a:t>
            </a:r>
          </a:p>
        </p:txBody>
      </p:sp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AD1FA9E8-3805-41E9-8E82-E422859340E5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26710308"/>
              </p:ext>
            </p:extLst>
          </p:nvPr>
        </p:nvGraphicFramePr>
        <p:xfrm>
          <a:off x="1259632" y="1484784"/>
          <a:ext cx="6912768" cy="3901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CB43495-2C23-4F0E-B324-298A11901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Kliensek reflexiói</a:t>
            </a:r>
          </a:p>
        </p:txBody>
      </p:sp>
      <p:sp>
        <p:nvSpPr>
          <p:cNvPr id="16387" name="Szöveg helye 3">
            <a:extLst>
              <a:ext uri="{FF2B5EF4-FFF2-40B4-BE49-F238E27FC236}">
                <a16:creationId xmlns:a16="http://schemas.microsoft.com/office/drawing/2014/main" id="{9567F385-1522-4BFF-A119-77EEE7B11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941888"/>
            <a:ext cx="4040188" cy="1230312"/>
          </a:xfrm>
          <a:ln>
            <a:headEnd/>
            <a:tailEnd/>
          </a:ln>
        </p:spPr>
        <p:txBody>
          <a:bodyPr/>
          <a:lstStyle/>
          <a:p>
            <a:pPr algn="ctr"/>
            <a:r>
              <a:rPr lang="hu-HU" altLang="en-US" dirty="0"/>
              <a:t>Prevenció – Keskeny hídon járok</a:t>
            </a:r>
          </a:p>
        </p:txBody>
      </p:sp>
      <p:sp>
        <p:nvSpPr>
          <p:cNvPr id="16388" name="Tartalom helye 1">
            <a:extLst>
              <a:ext uri="{FF2B5EF4-FFF2-40B4-BE49-F238E27FC236}">
                <a16:creationId xmlns:a16="http://schemas.microsoft.com/office/drawing/2014/main" id="{482BFE58-5656-4706-82B2-B42EF1D43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444625"/>
            <a:ext cx="4040188" cy="3352800"/>
          </a:xfrm>
          <a:ln>
            <a:prstDash val="solid"/>
          </a:ln>
        </p:spPr>
        <p:txBody>
          <a:bodyPr/>
          <a:lstStyle/>
          <a:p>
            <a:endParaRPr lang="hu-HU" altLang="hu-HU"/>
          </a:p>
          <a:p>
            <a:endParaRPr lang="hu-HU" altLang="hu-HU"/>
          </a:p>
        </p:txBody>
      </p:sp>
      <p:sp>
        <p:nvSpPr>
          <p:cNvPr id="16389" name="Tartalom helye 5">
            <a:extLst>
              <a:ext uri="{FF2B5EF4-FFF2-40B4-BE49-F238E27FC236}">
                <a16:creationId xmlns:a16="http://schemas.microsoft.com/office/drawing/2014/main" id="{BB3F5D3B-3FEC-408A-9B4A-EEA37315C5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444625"/>
            <a:ext cx="4041775" cy="4648200"/>
          </a:xfrm>
          <a:ln>
            <a:prstDash val="solid"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hu-HU" altLang="hu-HU" sz="1600" i="1"/>
              <a:t>Azért itt szerintem a szakemberek megtesznek mindent, hogy minden szülőnek próbáljanak segíteni. </a:t>
            </a:r>
            <a:r>
              <a:rPr lang="hu-HU" altLang="hu-HU" sz="1600" b="1" i="1"/>
              <a:t>Ha kell lelkileg, ha kell gyermeknevelésben</a:t>
            </a:r>
            <a:r>
              <a:rPr lang="hu-HU" altLang="hu-HU" sz="1600" i="1"/>
              <a:t>.” </a:t>
            </a:r>
          </a:p>
          <a:p>
            <a:pPr>
              <a:spcBef>
                <a:spcPct val="0"/>
              </a:spcBef>
            </a:pPr>
            <a:endParaRPr lang="hu-HU" altLang="hu-HU" sz="1600" i="1"/>
          </a:p>
          <a:p>
            <a:pPr>
              <a:spcBef>
                <a:spcPct val="0"/>
              </a:spcBef>
            </a:pPr>
            <a:r>
              <a:rPr lang="hu-HU" altLang="hu-HU" sz="1600" i="1"/>
              <a:t>„Jókat elbeszélgettünk. </a:t>
            </a:r>
            <a:r>
              <a:rPr lang="hu-HU" altLang="hu-HU" sz="1600" b="1" i="1"/>
              <a:t>Közelebb kerültem a gondozóhoz. </a:t>
            </a:r>
            <a:r>
              <a:rPr lang="hu-HU" altLang="hu-HU" sz="1600" i="1"/>
              <a:t>Mi is jóban voltunk, de a többiekkel is. Meg új embereket ismertem meg a programban is.”</a:t>
            </a:r>
          </a:p>
          <a:p>
            <a:pPr>
              <a:spcBef>
                <a:spcPct val="0"/>
              </a:spcBef>
            </a:pPr>
            <a:endParaRPr lang="hu-HU" altLang="hu-HU" sz="1600" b="1" i="1"/>
          </a:p>
          <a:p>
            <a:pPr>
              <a:spcBef>
                <a:spcPct val="0"/>
              </a:spcBef>
            </a:pPr>
            <a:r>
              <a:rPr lang="hu-HU" altLang="hu-HU" sz="1600" b="1" i="1"/>
              <a:t>Remélem, hogy fejlődést fogunk elérni, merthogy már rég óta rajta vagyok az ügyön</a:t>
            </a:r>
            <a:r>
              <a:rPr lang="hu-HU" altLang="hu-HU" sz="1600" i="1"/>
              <a:t>. Persze nehéz, mint egyedülálló anyuka megtalálni a helyes utat egy egyébként nem egyszerű </a:t>
            </a:r>
            <a:r>
              <a:rPr lang="hu-HU" altLang="hu-HU" sz="1400" i="1"/>
              <a:t>fiúgyermekkel.” </a:t>
            </a:r>
            <a:endParaRPr lang="hu-HU" altLang="hu-HU" sz="1400"/>
          </a:p>
        </p:txBody>
      </p:sp>
      <p:pic>
        <p:nvPicPr>
          <p:cNvPr id="7" name="Kép 6" descr="https://szavazas.youngo.hu/image/show/1bfa85">
            <a:extLst>
              <a:ext uri="{FF2B5EF4-FFF2-40B4-BE49-F238E27FC236}">
                <a16:creationId xmlns:a16="http://schemas.microsoft.com/office/drawing/2014/main" id="{59FEA4A9-AF14-4135-8E7D-7EEDB296A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9" y="1690689"/>
            <a:ext cx="3276600" cy="388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79E4220B-A6DE-456E-A28E-81E5D4064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Szakemberek reflexiói</a:t>
            </a:r>
          </a:p>
        </p:txBody>
      </p:sp>
      <p:sp>
        <p:nvSpPr>
          <p:cNvPr id="17411" name="Tartalom helye 4">
            <a:extLst>
              <a:ext uri="{FF2B5EF4-FFF2-40B4-BE49-F238E27FC236}">
                <a16:creationId xmlns:a16="http://schemas.microsoft.com/office/drawing/2014/main" id="{85CA7C84-F577-4BAB-A46B-6AA567402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444625"/>
            <a:ext cx="4040188" cy="4937125"/>
          </a:xfrm>
          <a:ln>
            <a:prstDash val="solid"/>
          </a:ln>
        </p:spPr>
        <p:txBody>
          <a:bodyPr>
            <a:normAutofit fontScale="92500" lnSpcReduction="20000"/>
          </a:bodyPr>
          <a:lstStyle/>
          <a:p>
            <a:r>
              <a:rPr lang="hu-HU" altLang="hu-HU" sz="2100" i="1" dirty="0"/>
              <a:t>„(…) elhiggyék, hogy t</a:t>
            </a:r>
            <a:r>
              <a:rPr lang="hu-HU" altLang="hu-HU" sz="2100" b="1" i="1" dirty="0"/>
              <a:t>udnak egymásnak segíteni</a:t>
            </a:r>
            <a:r>
              <a:rPr lang="hu-HU" altLang="hu-HU" sz="2100" i="1" dirty="0"/>
              <a:t>, mert egyik-</a:t>
            </a:r>
            <a:r>
              <a:rPr lang="hu-HU" altLang="hu-HU" sz="2100" i="1" dirty="0" err="1"/>
              <a:t>másikójuk</a:t>
            </a:r>
            <a:r>
              <a:rPr lang="hu-HU" altLang="hu-HU" sz="2100" i="1" dirty="0"/>
              <a:t> már túl van egy-egy korszakon, mi pedig a támogatást és az elméleti hátteret tudjuk adni, ami még bővíti az ő látásmódjukat, tehát próbáljuk az elmélet és gyakorlat összegyúrásával erősíteni őket.” </a:t>
            </a:r>
          </a:p>
          <a:p>
            <a:endParaRPr lang="hu-HU" altLang="hu-HU" sz="2100" dirty="0"/>
          </a:p>
          <a:p>
            <a:r>
              <a:rPr lang="hu-HU" altLang="en-US" sz="2100" i="1" dirty="0"/>
              <a:t>„</a:t>
            </a:r>
            <a:r>
              <a:rPr lang="hu-HU" altLang="en-US" sz="2100" b="1" i="1" dirty="0"/>
              <a:t>Gyerekek esetében célunk a szabályok megerősítése, a konfliktusok, feszültségek csökkentése volt</a:t>
            </a:r>
            <a:r>
              <a:rPr lang="hu-HU" altLang="en-US" sz="2100" i="1" dirty="0"/>
              <a:t>, hogy a bűnelkövetés csökkenjen. Ennek kapcsán a családi napokon a szakemberektől kapott ismeretek, programok. </a:t>
            </a:r>
            <a:r>
              <a:rPr lang="hu-HU" altLang="en-US" sz="2100" b="1" i="1" dirty="0"/>
              <a:t>Szülők számára az, hogy látták, hogy a szakemberek hogy oldanak meg helyzeteket ,mintát nyújtott.</a:t>
            </a:r>
            <a:r>
              <a:rPr lang="hu-HU" altLang="en-US" sz="2100" i="1" dirty="0"/>
              <a:t>”</a:t>
            </a:r>
          </a:p>
          <a:p>
            <a:endParaRPr lang="hu-HU" altLang="hu-HU" dirty="0"/>
          </a:p>
        </p:txBody>
      </p:sp>
      <p:sp>
        <p:nvSpPr>
          <p:cNvPr id="17412" name="Tartalom helye 6">
            <a:extLst>
              <a:ext uri="{FF2B5EF4-FFF2-40B4-BE49-F238E27FC236}">
                <a16:creationId xmlns:a16="http://schemas.microsoft.com/office/drawing/2014/main" id="{5CE2E6CC-E4C7-4CE3-815C-E93917469E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444625"/>
            <a:ext cx="4041775" cy="4792663"/>
          </a:xfrm>
          <a:ln>
            <a:prstDash val="solid"/>
          </a:ln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hu-HU" altLang="hu-HU" sz="2100" i="1" dirty="0"/>
              <a:t>„Mindenképpen a babával </a:t>
            </a:r>
            <a:r>
              <a:rPr lang="hu-HU" altLang="hu-HU" sz="2100" b="1" i="1" dirty="0"/>
              <a:t>erősödik a kapcsolata az anyának és így nagyobb lesz az önbizalma az aztán az egész családra jótékony hatással van</a:t>
            </a:r>
            <a:r>
              <a:rPr lang="hu-HU" altLang="hu-HU" sz="2100" i="1" dirty="0"/>
              <a:t>, pozitív irányba hat ránk.”</a:t>
            </a:r>
          </a:p>
          <a:p>
            <a:pPr>
              <a:spcBef>
                <a:spcPct val="0"/>
              </a:spcBef>
              <a:buFont typeface="Wingdings 3" panose="05040102010807070707" pitchFamily="18" charset="2"/>
              <a:buNone/>
            </a:pPr>
            <a:endParaRPr lang="hu-HU" altLang="hu-HU" sz="2100" dirty="0"/>
          </a:p>
          <a:p>
            <a:pPr>
              <a:spcBef>
                <a:spcPct val="0"/>
              </a:spcBef>
            </a:pPr>
            <a:r>
              <a:rPr lang="hu-HU" altLang="hu-HU" sz="2100" i="1" dirty="0"/>
              <a:t>„</a:t>
            </a:r>
            <a:r>
              <a:rPr lang="hu-HU" altLang="hu-HU" sz="2100" b="1" i="1" dirty="0"/>
              <a:t>A kollégákkal való viszonyra is kihatott a program. </a:t>
            </a:r>
            <a:r>
              <a:rPr lang="hu-HU" altLang="hu-HU" sz="2100" i="1" dirty="0"/>
              <a:t>Amikor együtt viszünk egy családot, vagy közösen tartunk egy csoportot, az kihat a kollégákkal való viszonyra is, jobban megismerjük egymást, közelebb kerülünk egymáshoz. Így a </a:t>
            </a:r>
            <a:r>
              <a:rPr lang="hu-HU" altLang="hu-HU" sz="2100" b="1" i="1" dirty="0"/>
              <a:t>segítői munka is hatékonyabb tud lenni</a:t>
            </a:r>
            <a:r>
              <a:rPr lang="hu-HU" altLang="hu-HU" sz="2100" i="1" dirty="0"/>
              <a:t>.”</a:t>
            </a:r>
          </a:p>
          <a:p>
            <a:pPr>
              <a:spcBef>
                <a:spcPct val="0"/>
              </a:spcBef>
            </a:pPr>
            <a:endParaRPr lang="hu-HU" altLang="hu-HU" sz="2100" i="1" dirty="0"/>
          </a:p>
          <a:p>
            <a:pPr>
              <a:spcBef>
                <a:spcPct val="0"/>
              </a:spcBef>
            </a:pPr>
            <a:r>
              <a:rPr lang="hu-HU" altLang="hu-HU" sz="2100" i="1" dirty="0"/>
              <a:t> „Egy 26 éves, három gyerekes anyukát megkértem, hogy jöjjön nekem segíteni, </a:t>
            </a:r>
            <a:r>
              <a:rPr lang="hu-HU" altLang="hu-HU" sz="2100" b="1" i="1" dirty="0">
                <a:solidFill>
                  <a:srgbClr val="FF0000"/>
                </a:solidFill>
              </a:rPr>
              <a:t>mint tapasztalt, kvázi kortárs segítő</a:t>
            </a:r>
            <a:r>
              <a:rPr lang="hu-HU" altLang="hu-HU" sz="2100" i="1" dirty="0">
                <a:solidFill>
                  <a:srgbClr val="FF0000"/>
                </a:solidFill>
              </a:rPr>
              <a:t>. </a:t>
            </a:r>
            <a:r>
              <a:rPr lang="hu-HU" altLang="hu-HU" sz="2100" i="1" dirty="0"/>
              <a:t>Lehetett tőle tanulni, hozott egy lazaságot és tőle sokszor jobban elfogadták a tartalmakat.”</a:t>
            </a:r>
            <a:endParaRPr lang="hu-HU" altLang="hu-HU" sz="2100" dirty="0"/>
          </a:p>
          <a:p>
            <a:pPr>
              <a:spcBef>
                <a:spcPct val="0"/>
              </a:spcBef>
            </a:pPr>
            <a:endParaRPr lang="hu-HU" altLang="hu-HU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F447F1-4229-423C-A0C0-796360F3D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hu-HU" sz="4000" dirty="0">
                <a:cs typeface="Times New Roman" pitchFamily="18" charset="0"/>
              </a:rPr>
              <a:t>Gyermekjóléti / gyermekvédelmi innovációk</a:t>
            </a:r>
          </a:p>
        </p:txBody>
      </p:sp>
      <p:sp>
        <p:nvSpPr>
          <p:cNvPr id="123907" name="Tartalom helye 2">
            <a:extLst>
              <a:ext uri="{FF2B5EF4-FFF2-40B4-BE49-F238E27FC236}">
                <a16:creationId xmlns:a16="http://schemas.microsoft.com/office/drawing/2014/main" id="{B579CDD3-731D-4436-B8F0-AB1F73E0A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8939" y="1690689"/>
            <a:ext cx="3895030" cy="3250479"/>
          </a:xfr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r>
              <a:rPr lang="hu-HU" altLang="hu-HU" sz="2400" dirty="0"/>
              <a:t>Önreflexió elősegítése</a:t>
            </a:r>
          </a:p>
          <a:p>
            <a:r>
              <a:rPr lang="hu-HU" altLang="hu-HU" sz="2400" dirty="0"/>
              <a:t>Szakmai </a:t>
            </a:r>
            <a:r>
              <a:rPr lang="hu-HU" altLang="hu-HU" sz="2400"/>
              <a:t>tudatosság növelése</a:t>
            </a:r>
          </a:p>
          <a:p>
            <a:r>
              <a:rPr lang="hu-HU" altLang="hu-HU" sz="2400"/>
              <a:t>Kiégés </a:t>
            </a:r>
            <a:r>
              <a:rPr lang="hu-HU" altLang="hu-HU" sz="2400" dirty="0"/>
              <a:t>megelőzése</a:t>
            </a:r>
          </a:p>
          <a:p>
            <a:r>
              <a:rPr lang="hu-HU" altLang="hu-HU" sz="2400" dirty="0"/>
              <a:t>Szülőség támogatása </a:t>
            </a:r>
          </a:p>
          <a:p>
            <a:r>
              <a:rPr lang="hu-HU" altLang="hu-HU" sz="2400" dirty="0"/>
              <a:t> Gyermek sorsának rendezése, </a:t>
            </a:r>
            <a:r>
              <a:rPr lang="hu-HU" altLang="hu-HU" sz="2400" dirty="0" err="1"/>
              <a:t>participáció</a:t>
            </a:r>
            <a:endParaRPr lang="hu-HU" altLang="hu-HU" sz="2400" dirty="0"/>
          </a:p>
          <a:p>
            <a:endParaRPr lang="hu-HU" altLang="en-US" b="1" dirty="0"/>
          </a:p>
        </p:txBody>
      </p:sp>
      <p:sp>
        <p:nvSpPr>
          <p:cNvPr id="123908" name="Tartalom helye 5">
            <a:extLst>
              <a:ext uri="{FF2B5EF4-FFF2-40B4-BE49-F238E27FC236}">
                <a16:creationId xmlns:a16="http://schemas.microsoft.com/office/drawing/2014/main" id="{E1444B8B-DFB7-4EC4-BF00-2241088CB9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690689"/>
            <a:ext cx="4041775" cy="4894261"/>
          </a:xfr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hu-HU" altLang="en-US" sz="2400" dirty="0"/>
              <a:t>Önbizalom növelése, a családok motivációjának fenntartása. </a:t>
            </a:r>
          </a:p>
          <a:p>
            <a:pPr>
              <a:spcBef>
                <a:spcPct val="0"/>
              </a:spcBef>
            </a:pPr>
            <a:r>
              <a:rPr lang="hu-HU" altLang="en-US" sz="2400" dirty="0"/>
              <a:t>Családi minőségi időtöltés.</a:t>
            </a:r>
          </a:p>
          <a:p>
            <a:pPr>
              <a:spcBef>
                <a:spcPct val="0"/>
              </a:spcBef>
            </a:pPr>
            <a:r>
              <a:rPr lang="hu-HU" altLang="en-US" sz="2400" dirty="0"/>
              <a:t>Családtagok életminősége, mentális egészsége, jól-léte nőtt. </a:t>
            </a:r>
          </a:p>
          <a:p>
            <a:pPr>
              <a:spcBef>
                <a:spcPct val="0"/>
              </a:spcBef>
            </a:pPr>
            <a:r>
              <a:rPr lang="hu-HU" altLang="en-US" sz="2400" dirty="0">
                <a:solidFill>
                  <a:srgbClr val="002060"/>
                </a:solidFill>
              </a:rPr>
              <a:t>Közösségfejlesztés szerepének a fontossága a szegregált településrészek esetében is.</a:t>
            </a:r>
          </a:p>
          <a:p>
            <a:pPr>
              <a:spcBef>
                <a:spcPct val="0"/>
              </a:spcBef>
            </a:pPr>
            <a:r>
              <a:rPr lang="hu-HU" altLang="en-US" sz="2400" dirty="0">
                <a:solidFill>
                  <a:srgbClr val="002060"/>
                </a:solidFill>
              </a:rPr>
              <a:t>Prevenció: iskola, kortársak. </a:t>
            </a:r>
          </a:p>
          <a:p>
            <a:pPr>
              <a:spcBef>
                <a:spcPct val="0"/>
              </a:spcBef>
            </a:pPr>
            <a:r>
              <a:rPr lang="hu-HU" altLang="en-US" sz="2400" dirty="0">
                <a:solidFill>
                  <a:schemeClr val="accent2"/>
                </a:solidFill>
              </a:rPr>
              <a:t>TÁRSADALMI BEÁGYAZOTTSÁG, HÁLÓZATOSODÁS, SZOLGÁLTATÁSI FÓKUSZ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dirty="0"/>
          </a:p>
        </p:txBody>
      </p:sp>
      <p:sp>
        <p:nvSpPr>
          <p:cNvPr id="3" name="Nyíl: jobbra mutató 2">
            <a:extLst>
              <a:ext uri="{FF2B5EF4-FFF2-40B4-BE49-F238E27FC236}">
                <a16:creationId xmlns:a16="http://schemas.microsoft.com/office/drawing/2014/main" id="{1FFFC572-7AF8-479B-8A77-C04583AAAB84}"/>
              </a:ext>
            </a:extLst>
          </p:cNvPr>
          <p:cNvSpPr/>
          <p:nvPr/>
        </p:nvSpPr>
        <p:spPr>
          <a:xfrm>
            <a:off x="1091406" y="5667287"/>
            <a:ext cx="979488" cy="493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B34F2672-A96A-4B2F-9D19-9ED827081AF3}"/>
              </a:ext>
            </a:extLst>
          </p:cNvPr>
          <p:cNvSpPr/>
          <p:nvPr/>
        </p:nvSpPr>
        <p:spPr>
          <a:xfrm rot="10800000" flipV="1">
            <a:off x="2286792" y="5376452"/>
            <a:ext cx="2212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3" indent="-255588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2" panose="05020102010507070707" pitchFamily="18" charset="2"/>
              <a:buNone/>
              <a:defRPr/>
            </a:pPr>
            <a:r>
              <a:rPr lang="hu-HU" altLang="hu-HU" sz="2000" b="1" i="1" dirty="0">
                <a:solidFill>
                  <a:srgbClr val="FF0000"/>
                </a:solidFill>
              </a:rPr>
              <a:t>Végső cél a család erősítése!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52D59C5-09DE-44BC-955E-93CAF99EE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4955"/>
            <a:ext cx="8352928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84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0FC9DFCA-CA0F-4796-854D-CCA7B4552E2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493" y="2293843"/>
            <a:ext cx="1686503" cy="299822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2C48E10-E158-45B9-916D-C9E056E65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57" y="2296750"/>
            <a:ext cx="1689142" cy="2998228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4AA34654-4E4A-4698-8312-0F97E0B3B0E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518" y="2276872"/>
            <a:ext cx="772043" cy="299822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5F9846D-1F30-4757-90E0-2F70E79B4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6208" y="2276872"/>
            <a:ext cx="1689142" cy="2998228"/>
          </a:xfrm>
          <a:prstGeom prst="rect">
            <a:avLst/>
          </a:prstGeo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E5D7E091-C156-4054-B1EA-6F21E5F5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 mindig ráérő segítő a zsebben…</a:t>
            </a:r>
          </a:p>
        </p:txBody>
      </p:sp>
    </p:spTree>
    <p:extLst>
      <p:ext uri="{BB962C8B-B14F-4D97-AF65-F5344CB8AC3E}">
        <p14:creationId xmlns:p14="http://schemas.microsoft.com/office/powerpoint/2010/main" val="4234056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7" name="Tartalom helye 4">
            <a:extLst>
              <a:ext uri="{FF2B5EF4-FFF2-40B4-BE49-F238E27FC236}">
                <a16:creationId xmlns:a16="http://schemas.microsoft.com/office/drawing/2014/main" id="{58B6A723-19BD-4D7F-BE7D-C12561B95F4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28650" y="1825625"/>
          <a:ext cx="3886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ím 5">
            <a:extLst>
              <a:ext uri="{FF2B5EF4-FFF2-40B4-BE49-F238E27FC236}">
                <a16:creationId xmlns:a16="http://schemas.microsoft.com/office/drawing/2014/main" id="{7E2B54BC-CB5C-4173-BF43-D81957A0C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YounGo</a:t>
            </a:r>
            <a:r>
              <a:rPr lang="hu-HU" dirty="0"/>
              <a:t> App és weboldal</a:t>
            </a:r>
          </a:p>
        </p:txBody>
      </p:sp>
      <p:sp>
        <p:nvSpPr>
          <p:cNvPr id="10" name="Tartalom helye 3">
            <a:extLst>
              <a:ext uri="{FF2B5EF4-FFF2-40B4-BE49-F238E27FC236}">
                <a16:creationId xmlns:a16="http://schemas.microsoft.com/office/drawing/2014/main" id="{3E70DF2C-CA70-4C91-9171-BDAB44632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solidFill>
                  <a:srgbClr val="FF0000"/>
                </a:solidFill>
              </a:rPr>
              <a:t>Felnőtté válás szakmai támogatása</a:t>
            </a:r>
          </a:p>
          <a:p>
            <a:pPr lvl="0"/>
            <a:r>
              <a:rPr lang="hu-HU" sz="2000" dirty="0"/>
              <a:t>együttműködési készség,</a:t>
            </a:r>
            <a:endParaRPr lang="en-US" sz="2000" dirty="0"/>
          </a:p>
          <a:p>
            <a:pPr lvl="0"/>
            <a:r>
              <a:rPr lang="hu-HU" sz="2000" dirty="0"/>
              <a:t>problémamegoldó képesség,</a:t>
            </a:r>
            <a:endParaRPr lang="en-US" sz="2000" dirty="0"/>
          </a:p>
          <a:p>
            <a:pPr lvl="0"/>
            <a:r>
              <a:rPr lang="hu-HU" sz="2000" dirty="0"/>
              <a:t>kapcsolatteremtés,</a:t>
            </a:r>
            <a:endParaRPr lang="en-US" sz="2000" dirty="0"/>
          </a:p>
          <a:p>
            <a:pPr lvl="0"/>
            <a:r>
              <a:rPr lang="hu-HU" sz="2000" dirty="0"/>
              <a:t>kezdeményező készség,</a:t>
            </a:r>
            <a:endParaRPr lang="en-US" sz="2000" dirty="0"/>
          </a:p>
          <a:p>
            <a:pPr lvl="0"/>
            <a:r>
              <a:rPr lang="hu-HU" sz="2000" dirty="0"/>
              <a:t>kreativitás,</a:t>
            </a:r>
            <a:endParaRPr lang="en-US" sz="2000" dirty="0"/>
          </a:p>
          <a:p>
            <a:pPr lvl="0"/>
            <a:r>
              <a:rPr lang="hu-HU" sz="2000" dirty="0"/>
              <a:t>vitakészség,</a:t>
            </a:r>
            <a:endParaRPr lang="en-US" sz="2000" dirty="0"/>
          </a:p>
          <a:p>
            <a:pPr lvl="0"/>
            <a:r>
              <a:rPr lang="hu-HU" sz="2000" dirty="0"/>
              <a:t>konfliktuskezelés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CA3EB8-8240-4EC5-9F8E-EB037B3C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941" y="548681"/>
            <a:ext cx="2502409" cy="1945860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hu-HU" sz="2700" dirty="0">
                <a:solidFill>
                  <a:srgbClr val="FF0000"/>
                </a:solidFill>
              </a:rPr>
              <a:t>Társadalmi mentálhigiéné </a:t>
            </a:r>
            <a:r>
              <a:rPr lang="hu-HU" sz="2700" dirty="0"/>
              <a:t>- </a:t>
            </a:r>
            <a:r>
              <a:rPr lang="en-US" sz="2700" dirty="0"/>
              <a:t>FB </a:t>
            </a:r>
            <a:r>
              <a:rPr lang="en-US" sz="2700" dirty="0" err="1"/>
              <a:t>kampány</a:t>
            </a:r>
            <a:r>
              <a:rPr lang="en-US" sz="2700" dirty="0"/>
              <a:t> </a:t>
            </a:r>
            <a:r>
              <a:rPr lang="en-US" sz="2700" dirty="0" err="1"/>
              <a:t>és</a:t>
            </a:r>
            <a:r>
              <a:rPr lang="en-US" sz="2700" dirty="0"/>
              <a:t> </a:t>
            </a:r>
            <a:r>
              <a:rPr lang="en-US" sz="2700" dirty="0" err="1"/>
              <a:t>fotópályázat</a:t>
            </a:r>
            <a:r>
              <a:rPr lang="en-US" sz="2700" dirty="0"/>
              <a:t> a </a:t>
            </a:r>
            <a:r>
              <a:rPr lang="en-US" sz="2700" dirty="0" err="1"/>
              <a:t>felnőtté</a:t>
            </a:r>
            <a:r>
              <a:rPr lang="en-US" sz="2700" dirty="0"/>
              <a:t> </a:t>
            </a:r>
            <a:r>
              <a:rPr lang="en-US" sz="2700" dirty="0" err="1"/>
              <a:t>válásról</a:t>
            </a:r>
            <a:endParaRPr lang="en-US" sz="2700" dirty="0"/>
          </a:p>
        </p:txBody>
      </p:sp>
      <p:pic>
        <p:nvPicPr>
          <p:cNvPr id="1032" name="Picture 8" descr="https://szavazas.youngo.hu/image/show/f2b41fm">
            <a:extLst>
              <a:ext uri="{FF2B5EF4-FFF2-40B4-BE49-F238E27FC236}">
                <a16:creationId xmlns:a16="http://schemas.microsoft.com/office/drawing/2014/main" id="{7BAF4D44-AC86-4E12-826D-D124F3A7B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93" r="-1" b="15443"/>
          <a:stretch/>
        </p:blipFill>
        <p:spPr bwMode="auto">
          <a:xfrm>
            <a:off x="1" y="857250"/>
            <a:ext cx="2789813" cy="166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zavazas.youngo.hu/image/show/86eeb2m">
            <a:extLst>
              <a:ext uri="{FF2B5EF4-FFF2-40B4-BE49-F238E27FC236}">
                <a16:creationId xmlns:a16="http://schemas.microsoft.com/office/drawing/2014/main" id="{933F48BB-0A5D-4F42-B0F0-77F053E93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5" r="-1" b="24575"/>
          <a:stretch/>
        </p:blipFill>
        <p:spPr bwMode="auto">
          <a:xfrm>
            <a:off x="2858392" y="844931"/>
            <a:ext cx="2789814" cy="17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zavazas.youngo.hu/image/show/246d1b">
            <a:extLst>
              <a:ext uri="{FF2B5EF4-FFF2-40B4-BE49-F238E27FC236}">
                <a16:creationId xmlns:a16="http://schemas.microsoft.com/office/drawing/2014/main" id="{83085584-6400-45D2-ACB7-5A0A96832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7" r="-3" b="16933"/>
          <a:stretch/>
        </p:blipFill>
        <p:spPr bwMode="auto">
          <a:xfrm>
            <a:off x="15" y="2594610"/>
            <a:ext cx="2789797" cy="165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zavazas.youngo.hu/image/show/877cb2m">
            <a:extLst>
              <a:ext uri="{FF2B5EF4-FFF2-40B4-BE49-F238E27FC236}">
                <a16:creationId xmlns:a16="http://schemas.microsoft.com/office/drawing/2014/main" id="{16EAD008-38EC-433F-B86E-A3A7ED72A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" r="5081" b="-1"/>
          <a:stretch/>
        </p:blipFill>
        <p:spPr bwMode="auto">
          <a:xfrm>
            <a:off x="2858392" y="2594610"/>
            <a:ext cx="2789811" cy="165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E68771AB-9C80-4577-8B72-F98838409A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2898" r="-1" b="31908"/>
          <a:stretch/>
        </p:blipFill>
        <p:spPr>
          <a:xfrm>
            <a:off x="1" y="4319652"/>
            <a:ext cx="2789811" cy="1681098"/>
          </a:xfrm>
          <a:prstGeom prst="rect">
            <a:avLst/>
          </a:prstGeom>
        </p:spPr>
      </p:pic>
      <p:pic>
        <p:nvPicPr>
          <p:cNvPr id="1037" name="Picture 2" descr="https://szavazas.youngo.hu/image/show/002167m">
            <a:extLst>
              <a:ext uri="{FF2B5EF4-FFF2-40B4-BE49-F238E27FC236}">
                <a16:creationId xmlns:a16="http://schemas.microsoft.com/office/drawing/2014/main" id="{0BCAE9B9-2280-400B-8EC6-8D60C0B04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5" r="2" b="43731"/>
          <a:stretch/>
        </p:blipFill>
        <p:spPr bwMode="auto">
          <a:xfrm>
            <a:off x="2858392" y="4312796"/>
            <a:ext cx="2789814" cy="168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FD9E4866-F8D7-4B3F-888D-ED14E0BAB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6151132" y="2545205"/>
            <a:ext cx="2192693" cy="292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71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7729537" cy="1412776"/>
          </a:xfrm>
        </p:spPr>
        <p:txBody>
          <a:bodyPr>
            <a:normAutofit/>
          </a:bodyPr>
          <a:lstStyle/>
          <a:p>
            <a:pPr algn="l"/>
            <a:r>
              <a:rPr lang="hu-HU" altLang="hu-HU" sz="4000" dirty="0">
                <a:ea typeface="Verdana" pitchFamily="34" charset="0"/>
                <a:cs typeface="Verdana" pitchFamily="34" charset="0"/>
              </a:rPr>
              <a:t>Közösségi alapú gyermekvédelmi orientáció – preventív fókusz</a:t>
            </a:r>
            <a:endParaRPr lang="hu-HU" altLang="hu-HU" sz="4000" dirty="0">
              <a:latin typeface="+mn-lt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556792"/>
            <a:ext cx="8504238" cy="4386808"/>
          </a:xfrm>
        </p:spPr>
        <p:txBody>
          <a:bodyPr>
            <a:normAutofit/>
          </a:bodyPr>
          <a:lstStyle/>
          <a:p>
            <a:pPr marL="0" lvl="1" indent="0">
              <a:lnSpc>
                <a:spcPct val="80000"/>
              </a:lnSpc>
              <a:buNone/>
            </a:pPr>
            <a:r>
              <a:rPr lang="hu-HU" sz="3200" i="1" dirty="0">
                <a:solidFill>
                  <a:schemeClr val="accent1"/>
                </a:solidFill>
                <a:latin typeface="+mj-lt"/>
                <a:ea typeface="Verdana" pitchFamily="34" charset="0"/>
                <a:cs typeface="Verdana" pitchFamily="34" charset="0"/>
              </a:rPr>
              <a:t>Gyermek/kor értelmezése egy dinamikus életciklus keretben: hatékony szociális beruházás,  ártalmak minimalizálása, társadalmi beilleszkedés elősegítése,közösségi erőforrások becsatornázása, szülőség elismerése </a:t>
            </a:r>
            <a:r>
              <a:rPr lang="hu-HU" sz="2000" dirty="0">
                <a:latin typeface="+mj-lt"/>
              </a:rPr>
              <a:t>(Gilbert et </a:t>
            </a:r>
            <a:r>
              <a:rPr lang="hu-HU" sz="2000" dirty="0" err="1">
                <a:latin typeface="+mj-lt"/>
              </a:rPr>
              <a:t>al</a:t>
            </a:r>
            <a:r>
              <a:rPr lang="hu-HU" sz="2000" dirty="0">
                <a:latin typeface="+mj-lt"/>
              </a:rPr>
              <a:t>. 2011 és </a:t>
            </a:r>
            <a:r>
              <a:rPr lang="hu-HU" sz="2000" dirty="0" err="1">
                <a:latin typeface="+mj-lt"/>
              </a:rPr>
              <a:t>Unicef</a:t>
            </a:r>
            <a:r>
              <a:rPr lang="hu-HU" sz="2000" dirty="0">
                <a:latin typeface="+mj-lt"/>
              </a:rPr>
              <a:t> – </a:t>
            </a:r>
            <a:r>
              <a:rPr lang="hu-HU" sz="2000" dirty="0" err="1">
                <a:latin typeface="+mj-lt"/>
              </a:rPr>
              <a:t>Save</a:t>
            </a:r>
            <a:r>
              <a:rPr lang="hu-HU" sz="2000" dirty="0">
                <a:latin typeface="+mj-lt"/>
              </a:rPr>
              <a:t> </a:t>
            </a:r>
            <a:r>
              <a:rPr lang="hu-HU" sz="2000" dirty="0" err="1">
                <a:latin typeface="+mj-lt"/>
              </a:rPr>
              <a:t>the</a:t>
            </a:r>
            <a:r>
              <a:rPr lang="hu-HU" sz="2000" dirty="0">
                <a:latin typeface="+mj-lt"/>
              </a:rPr>
              <a:t> </a:t>
            </a:r>
            <a:r>
              <a:rPr lang="hu-HU" sz="2000" dirty="0" err="1">
                <a:latin typeface="+mj-lt"/>
              </a:rPr>
              <a:t>Children</a:t>
            </a:r>
            <a:r>
              <a:rPr lang="hu-HU" sz="2000" dirty="0">
                <a:latin typeface="+mj-lt"/>
              </a:rPr>
              <a:t> 2012)</a:t>
            </a:r>
            <a:endParaRPr lang="hu-HU" sz="2000" i="1" dirty="0">
              <a:solidFill>
                <a:srgbClr val="FF0000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80000"/>
              </a:lnSpc>
            </a:pPr>
            <a:r>
              <a:rPr lang="hu-HU" altLang="hu-HU" sz="2400" dirty="0">
                <a:latin typeface="+mj-lt"/>
                <a:ea typeface="Verdana" pitchFamily="34" charset="0"/>
                <a:cs typeface="Verdana" pitchFamily="34" charset="0"/>
              </a:rPr>
              <a:t>Gyermek jólétének elsődlegessége a védelem helyett</a:t>
            </a:r>
          </a:p>
          <a:p>
            <a:pPr lvl="1">
              <a:lnSpc>
                <a:spcPct val="80000"/>
              </a:lnSpc>
            </a:pPr>
            <a:r>
              <a:rPr lang="hu-HU" altLang="hu-HU" sz="2400" dirty="0">
                <a:latin typeface="+mj-lt"/>
                <a:ea typeface="Verdana" pitchFamily="34" charset="0"/>
                <a:cs typeface="Verdana" pitchFamily="34" charset="0"/>
              </a:rPr>
              <a:t>Prevenció</a:t>
            </a:r>
          </a:p>
          <a:p>
            <a:pPr lvl="1">
              <a:lnSpc>
                <a:spcPct val="80000"/>
              </a:lnSpc>
            </a:pPr>
            <a:r>
              <a:rPr lang="hu-HU" altLang="hu-HU" sz="2400" dirty="0" err="1">
                <a:latin typeface="+mj-lt"/>
                <a:ea typeface="Verdana" pitchFamily="34" charset="0"/>
                <a:cs typeface="Verdana" pitchFamily="34" charset="0"/>
              </a:rPr>
              <a:t>Participáció</a:t>
            </a:r>
            <a:endParaRPr lang="hu-HU" altLang="hu-HU" sz="2400" dirty="0">
              <a:latin typeface="+mj-lt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80000"/>
              </a:lnSpc>
            </a:pPr>
            <a:r>
              <a:rPr lang="hu-HU" altLang="hu-HU" sz="2400" dirty="0">
                <a:latin typeface="+mj-lt"/>
                <a:ea typeface="Verdana" pitchFamily="34" charset="0"/>
                <a:cs typeface="Verdana" pitchFamily="34" charset="0"/>
              </a:rPr>
              <a:t>Szülőség elismerése és támogatása</a:t>
            </a:r>
          </a:p>
          <a:p>
            <a:pPr lvl="1">
              <a:lnSpc>
                <a:spcPct val="80000"/>
              </a:lnSpc>
            </a:pPr>
            <a:r>
              <a:rPr lang="hu-HU" altLang="hu-HU" sz="2400" dirty="0" err="1">
                <a:latin typeface="+mj-lt"/>
                <a:ea typeface="Verdana" pitchFamily="34" charset="0"/>
                <a:cs typeface="Verdana" pitchFamily="34" charset="0"/>
              </a:rPr>
              <a:t>Multidiszciplinaritás</a:t>
            </a:r>
            <a:r>
              <a:rPr lang="hu-HU" altLang="hu-HU" sz="2400" dirty="0">
                <a:latin typeface="+mj-lt"/>
                <a:ea typeface="Verdana" pitchFamily="34" charset="0"/>
                <a:cs typeface="Verdana" pitchFamily="34" charset="0"/>
              </a:rPr>
              <a:t>: szakmai sztereotípiák nélkül, szakmai identitás megőrzése mellett</a:t>
            </a:r>
          </a:p>
          <a:p>
            <a:pPr eaLnBrk="1" hangingPunct="1">
              <a:lnSpc>
                <a:spcPct val="80000"/>
              </a:lnSpc>
            </a:pPr>
            <a:endParaRPr lang="hu-HU" altLang="hu-HU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>
                <a:hlinkClick r:id="rId2"/>
              </a:rPr>
              <a:t>http://rubeus.hu/category/kiadvanyok</a:t>
            </a:r>
            <a:endParaRPr lang="hu-HU" dirty="0"/>
          </a:p>
          <a:p>
            <a:r>
              <a:rPr lang="hu-HU" dirty="0">
                <a:hlinkClick r:id="rId3"/>
              </a:rPr>
              <a:t>www.youngo.hu</a:t>
            </a:r>
            <a:r>
              <a:rPr lang="hu-HU" dirty="0"/>
              <a:t> </a:t>
            </a:r>
          </a:p>
          <a:p>
            <a:r>
              <a:rPr lang="hu-HU" dirty="0"/>
              <a:t>racz.andrea.aniko@tatk.elte.hu</a:t>
            </a:r>
          </a:p>
        </p:txBody>
      </p:sp>
      <p:pic>
        <p:nvPicPr>
          <p:cNvPr id="5" name="Picture 2" descr="http://rubeus.hu/wp-content/themes/blogolife/images/logo.png">
            <a:extLst>
              <a:ext uri="{FF2B5EF4-FFF2-40B4-BE49-F238E27FC236}">
                <a16:creationId xmlns:a16="http://schemas.microsoft.com/office/drawing/2014/main" id="{81754C3E-160B-4653-BB07-0AF91208B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36712"/>
            <a:ext cx="1008112" cy="87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Gyermekek jól-létének támogatása rendszerszemléletben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28650" y="1825625"/>
            <a:ext cx="775977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1D714A3A-E631-4575-9DA7-58395F0BF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74638"/>
            <a:ext cx="8047806" cy="10661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4000" dirty="0"/>
              <a:t>      Gyermekjóléti modellprogramok </a:t>
            </a:r>
          </a:p>
        </p:txBody>
      </p:sp>
      <p:sp>
        <p:nvSpPr>
          <p:cNvPr id="10242" name="Tartalom helye 1">
            <a:extLst>
              <a:ext uri="{FF2B5EF4-FFF2-40B4-BE49-F238E27FC236}">
                <a16:creationId xmlns:a16="http://schemas.microsoft.com/office/drawing/2014/main" id="{96165314-85DC-416D-8A5B-AFA505415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86387"/>
          </a:xfrm>
        </p:spPr>
        <p:txBody>
          <a:bodyPr>
            <a:normAutofit lnSpcReduction="10000"/>
          </a:bodyPr>
          <a:lstStyle/>
          <a:p>
            <a:r>
              <a:rPr lang="hu-HU" altLang="hu-HU" sz="2400" dirty="0">
                <a:solidFill>
                  <a:schemeClr val="accent1"/>
                </a:solidFill>
              </a:rPr>
              <a:t>XV. kerület, Szekszárd, Szentes, Pécs és Sopron (6 hónap)</a:t>
            </a:r>
          </a:p>
          <a:p>
            <a:r>
              <a:rPr lang="hu-HU" altLang="hu-HU" sz="2400" dirty="0">
                <a:solidFill>
                  <a:srgbClr val="FF0000"/>
                </a:solidFill>
              </a:rPr>
              <a:t>Szekszárd, XIII. kerület, Miskolc, Szombathely, Rákospalota </a:t>
            </a:r>
            <a:r>
              <a:rPr lang="hu-HU" altLang="hu-HU" sz="2400" dirty="0">
                <a:solidFill>
                  <a:srgbClr val="002060"/>
                </a:solidFill>
              </a:rPr>
              <a:t>(4 hónap)</a:t>
            </a:r>
            <a:endParaRPr lang="hu-HU" altLang="hu-HU" sz="2400" dirty="0">
              <a:solidFill>
                <a:srgbClr val="0070C0"/>
              </a:solidFill>
            </a:endParaRPr>
          </a:p>
          <a:p>
            <a:r>
              <a:rPr lang="hu-HU" altLang="hu-HU" sz="2400" dirty="0">
                <a:solidFill>
                  <a:srgbClr val="0070C0"/>
                </a:solidFill>
              </a:rPr>
              <a:t>Szekszárd, II. kerület, Szombathely, </a:t>
            </a:r>
            <a:r>
              <a:rPr lang="hu-HU" altLang="hu-HU" sz="2400" dirty="0" err="1">
                <a:solidFill>
                  <a:srgbClr val="0070C0"/>
                </a:solidFill>
              </a:rPr>
              <a:t>Tapolcsányi</a:t>
            </a:r>
            <a:r>
              <a:rPr lang="hu-HU" altLang="hu-HU" sz="2400" dirty="0">
                <a:solidFill>
                  <a:srgbClr val="0070C0"/>
                </a:solidFill>
              </a:rPr>
              <a:t> Kollégium + Vásárhelyi Tamás Alapítvány (10 hónap)</a:t>
            </a:r>
          </a:p>
          <a:p>
            <a:r>
              <a:rPr lang="hu-HU" altLang="hu-HU" sz="2400" dirty="0">
                <a:solidFill>
                  <a:srgbClr val="002060"/>
                </a:solidFill>
              </a:rPr>
              <a:t>Célcsoportok: 1) </a:t>
            </a:r>
            <a:r>
              <a:rPr lang="hu-HU" altLang="hu-HU" sz="2400" dirty="0"/>
              <a:t>az alapellátásban hatósági intézkedéssel érintett kliensek/szülők, akik gyermeke védelembe vétel alatt van (a kiemelés megelőzésére koncentrálva), </a:t>
            </a:r>
            <a:r>
              <a:rPr lang="hu-HU" altLang="hu-HU" sz="2400" dirty="0">
                <a:solidFill>
                  <a:srgbClr val="002060"/>
                </a:solidFill>
              </a:rPr>
              <a:t>2) </a:t>
            </a:r>
            <a:r>
              <a:rPr lang="hu-HU" altLang="hu-HU" sz="2400" dirty="0"/>
              <a:t>nevelésben vett gyermekek szülei (eredményes hazakerülés érdekében), </a:t>
            </a:r>
            <a:r>
              <a:rPr lang="hu-HU" altLang="hu-HU" sz="2400" dirty="0">
                <a:solidFill>
                  <a:srgbClr val="002060"/>
                </a:solidFill>
              </a:rPr>
              <a:t>3) </a:t>
            </a:r>
            <a:r>
              <a:rPr lang="hu-HU" altLang="hu-HU" sz="2400" dirty="0"/>
              <a:t>bűnelkövetéssel érintett gyermekek és szüleik.</a:t>
            </a:r>
          </a:p>
          <a:p>
            <a:r>
              <a:rPr lang="hu-HU" altLang="hu-HU" sz="2400" dirty="0">
                <a:solidFill>
                  <a:srgbClr val="002060"/>
                </a:solidFill>
              </a:rPr>
              <a:t>A szülők irányába: </a:t>
            </a:r>
            <a:r>
              <a:rPr lang="hu-HU" altLang="hu-HU" sz="2400" dirty="0"/>
              <a:t>aktivizálásuk, a problémamegoldás igényének a kialakítása, eszközeik bővítése, szülő-gyermek kapcsolat javítása, önismeretük és gyermekük megértésének fejlesztése. </a:t>
            </a:r>
          </a:p>
          <a:p>
            <a:r>
              <a:rPr lang="hu-HU" altLang="hu-HU" sz="2400" dirty="0">
                <a:solidFill>
                  <a:srgbClr val="002060"/>
                </a:solidFill>
              </a:rPr>
              <a:t>Cél: </a:t>
            </a:r>
            <a:r>
              <a:rPr lang="hu-HU" altLang="hu-HU" sz="2400" i="1" dirty="0"/>
              <a:t>Bővül a családokkal, gyermekekkel foglalkozó szakemberek eszköztára, ezáltal hatékonyabbá válik a családgondozás.</a:t>
            </a:r>
          </a:p>
          <a:p>
            <a:endParaRPr lang="hu-HU" altLang="hu-HU" dirty="0"/>
          </a:p>
        </p:txBody>
      </p:sp>
      <p:pic>
        <p:nvPicPr>
          <p:cNvPr id="6" name="Picture 2" descr="http://rubeus.hu/wp-content/themes/blogolife/images/logo.png">
            <a:extLst>
              <a:ext uri="{FF2B5EF4-FFF2-40B4-BE49-F238E27FC236}">
                <a16:creationId xmlns:a16="http://schemas.microsoft.com/office/drawing/2014/main" id="{AA19D2B9-EC87-4B3E-B255-98A3F684B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5163"/>
            <a:ext cx="620714" cy="59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2B0F67A-50BA-41F6-BA05-B6BCE0861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65126"/>
            <a:ext cx="826383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/>
              <a:t>Komplex programok komplex problémákra</a:t>
            </a:r>
          </a:p>
        </p:txBody>
      </p:sp>
      <p:pic>
        <p:nvPicPr>
          <p:cNvPr id="14339" name="Picture 1">
            <a:extLst>
              <a:ext uri="{FF2B5EF4-FFF2-40B4-BE49-F238E27FC236}">
                <a16:creationId xmlns:a16="http://schemas.microsoft.com/office/drawing/2014/main" id="{3AD60EA9-A38D-455D-AB54-2F8877449F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481138"/>
            <a:ext cx="7345362" cy="4611687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Kép 3">
            <a:extLst>
              <a:ext uri="{FF2B5EF4-FFF2-40B4-BE49-F238E27FC236}">
                <a16:creationId xmlns:a16="http://schemas.microsoft.com/office/drawing/2014/main" id="{B95CA591-EA00-4B67-ABDA-DC200BB65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716338"/>
            <a:ext cx="23495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artalom helye 1">
            <a:extLst>
              <a:ext uri="{FF2B5EF4-FFF2-40B4-BE49-F238E27FC236}">
                <a16:creationId xmlns:a16="http://schemas.microsoft.com/office/drawing/2014/main" id="{AABD686C-8AF7-4ADC-A3A2-53EF74CA4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95400"/>
            <a:ext cx="8075240" cy="4941888"/>
          </a:xfrm>
        </p:spPr>
        <p:txBody>
          <a:bodyPr>
            <a:normAutofit lnSpcReduction="10000"/>
          </a:bodyPr>
          <a:lstStyle/>
          <a:p>
            <a:pPr marL="107950" indent="0" algn="just">
              <a:buFont typeface="Wingdings 3" panose="05040102010807070707" pitchFamily="18" charset="2"/>
              <a:buNone/>
              <a:defRPr/>
            </a:pPr>
            <a:r>
              <a:rPr lang="hu-HU" altLang="hu-HU" sz="2000" b="1" dirty="0"/>
              <a:t>SZERETET:</a:t>
            </a:r>
            <a:r>
              <a:rPr lang="hu-HU" altLang="hu-HU" sz="2000" dirty="0"/>
              <a:t>                                        </a:t>
            </a:r>
            <a:r>
              <a:rPr lang="hu-HU" altLang="hu-HU" sz="2000" b="1" dirty="0"/>
              <a:t>REMÉNYSÉG:</a:t>
            </a:r>
          </a:p>
          <a:p>
            <a:pPr marL="450850" indent="-342900" algn="just">
              <a:buFontTx/>
              <a:buChar char="-"/>
              <a:defRPr/>
            </a:pPr>
            <a:r>
              <a:rPr lang="hu-HU" altLang="hu-HU" sz="2000" dirty="0"/>
              <a:t>Családi fotóelemzés                     - Intenzív családgondozás</a:t>
            </a:r>
          </a:p>
          <a:p>
            <a:pPr marL="450850" indent="-342900" algn="just">
              <a:buFontTx/>
              <a:buChar char="-"/>
              <a:defRPr/>
            </a:pPr>
            <a:r>
              <a:rPr lang="hu-HU" altLang="hu-HU" sz="2000" dirty="0"/>
              <a:t>Játékterápia                                  - Multi team</a:t>
            </a:r>
          </a:p>
          <a:p>
            <a:pPr marL="450850" indent="-342900" algn="just">
              <a:buFontTx/>
              <a:buChar char="-"/>
              <a:defRPr/>
            </a:pPr>
            <a:endParaRPr lang="hu-HU" altLang="hu-HU" sz="2000" dirty="0"/>
          </a:p>
          <a:p>
            <a:pPr marL="107950" indent="0" algn="just">
              <a:buFont typeface="Wingdings 3" panose="05040102010807070707" pitchFamily="18" charset="2"/>
              <a:buNone/>
              <a:defRPr/>
            </a:pPr>
            <a:r>
              <a:rPr lang="hu-HU" altLang="hu-HU" sz="2000" b="1" dirty="0"/>
              <a:t>BARÁTSÁG:</a:t>
            </a:r>
          </a:p>
          <a:p>
            <a:pPr marL="450850" indent="-342900" algn="just">
              <a:buFontTx/>
              <a:buChar char="-"/>
              <a:defRPr/>
            </a:pPr>
            <a:r>
              <a:rPr lang="hu-HU" altLang="hu-HU" sz="2000" dirty="0"/>
              <a:t>Rajzelemzés</a:t>
            </a:r>
          </a:p>
          <a:p>
            <a:pPr marL="450850" indent="-342900" algn="just">
              <a:buFontTx/>
              <a:buChar char="-"/>
              <a:defRPr/>
            </a:pPr>
            <a:r>
              <a:rPr lang="hu-HU" altLang="hu-HU" sz="2000" dirty="0"/>
              <a:t>Szülőcsoport                         </a:t>
            </a:r>
            <a:r>
              <a:rPr lang="hu-HU" sz="1600" b="1" dirty="0"/>
              <a:t>Az intenzív program irányai, értékei</a:t>
            </a:r>
            <a:endParaRPr lang="hu-HU" altLang="hu-HU" sz="1600" b="1" dirty="0"/>
          </a:p>
          <a:p>
            <a:pPr marL="450850" indent="-342900" algn="just">
              <a:buFontTx/>
              <a:buChar char="-"/>
              <a:defRPr/>
            </a:pPr>
            <a:r>
              <a:rPr lang="hu-HU" altLang="hu-HU" sz="2000" dirty="0"/>
              <a:t>Családi nap </a:t>
            </a:r>
          </a:p>
          <a:p>
            <a:pPr marL="107950" indent="0" algn="just">
              <a:buFont typeface="Wingdings 3" panose="05040102010807070707" pitchFamily="18" charset="2"/>
              <a:buNone/>
              <a:defRPr/>
            </a:pPr>
            <a:endParaRPr lang="hu-HU" altLang="hu-HU" sz="2000" dirty="0"/>
          </a:p>
          <a:p>
            <a:pPr marL="107950" indent="0" algn="just">
              <a:buFont typeface="Wingdings 3" panose="05040102010807070707" pitchFamily="18" charset="2"/>
              <a:buNone/>
              <a:defRPr/>
            </a:pPr>
            <a:r>
              <a:rPr lang="hu-HU" altLang="hu-HU" sz="2000" b="1" dirty="0"/>
              <a:t>BECSÜLET:</a:t>
            </a:r>
          </a:p>
          <a:p>
            <a:pPr marL="450850" indent="-342900" algn="just">
              <a:buFontTx/>
              <a:buChar char="-"/>
              <a:defRPr/>
            </a:pPr>
            <a:r>
              <a:rPr lang="hu-HU" altLang="hu-HU" sz="2000" dirty="0"/>
              <a:t>Multi team</a:t>
            </a:r>
          </a:p>
          <a:p>
            <a:pPr marL="450850" indent="-342900" algn="just">
              <a:buFontTx/>
              <a:buChar char="-"/>
              <a:defRPr/>
            </a:pPr>
            <a:r>
              <a:rPr lang="hu-HU" altLang="hu-HU" sz="2000" dirty="0"/>
              <a:t>Heti esetmegbeszélés rendszere</a:t>
            </a:r>
          </a:p>
          <a:p>
            <a:pPr marL="450850" indent="-342900" algn="just">
              <a:buFontTx/>
              <a:buChar char="-"/>
              <a:defRPr/>
            </a:pPr>
            <a:r>
              <a:rPr lang="hu-HU" altLang="hu-HU" sz="2000" dirty="0"/>
              <a:t>Játékterápia</a:t>
            </a:r>
          </a:p>
          <a:p>
            <a:pPr marL="450850" indent="-342900" algn="just">
              <a:buFontTx/>
              <a:buChar char="-"/>
              <a:defRPr/>
            </a:pPr>
            <a:r>
              <a:rPr lang="hu-HU" altLang="hu-HU" sz="2000" dirty="0"/>
              <a:t>Intenzív családgondozás</a:t>
            </a:r>
          </a:p>
          <a:p>
            <a:pPr marL="107950" indent="0" algn="just">
              <a:buFont typeface="Wingdings 3" panose="05040102010807070707" pitchFamily="18" charset="2"/>
              <a:buNone/>
              <a:defRPr/>
            </a:pPr>
            <a:endParaRPr lang="hu-HU" altLang="hu-HU" sz="2000" dirty="0"/>
          </a:p>
          <a:p>
            <a:pPr marL="450850" indent="-342900" algn="just">
              <a:buFontTx/>
              <a:buChar char="-"/>
              <a:defRPr/>
            </a:pPr>
            <a:endParaRPr lang="hu-HU" altLang="hu-HU" sz="20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9AF7E206-A328-4C59-8C99-9C2B56DFF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2800" dirty="0"/>
              <a:t>TÁRSADALMI IRÁNYTŰ, AZAZ SZABÁLYOSAN SZABADON - Szekszárd</a:t>
            </a:r>
          </a:p>
        </p:txBody>
      </p:sp>
      <p:sp>
        <p:nvSpPr>
          <p:cNvPr id="13317" name="Szövegdoboz 4">
            <a:extLst>
              <a:ext uri="{FF2B5EF4-FFF2-40B4-BE49-F238E27FC236}">
                <a16:creationId xmlns:a16="http://schemas.microsoft.com/office/drawing/2014/main" id="{1E80444D-9453-415F-B55A-6A7F5D2DA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6381750"/>
            <a:ext cx="234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13318" name="Tartalom helye 3">
            <a:extLst>
              <a:ext uri="{FF2B5EF4-FFF2-40B4-BE49-F238E27FC236}">
                <a16:creationId xmlns:a16="http://schemas.microsoft.com/office/drawing/2014/main" id="{BFBCC387-4129-44DE-8E37-386598A20B6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919538"/>
            <a:ext cx="316865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67BE1C5-12DD-4421-BE60-440A14A7D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6" y="1934816"/>
            <a:ext cx="7865993" cy="4261345"/>
          </a:xfrm>
        </p:spPr>
        <p:txBody>
          <a:bodyPr/>
          <a:lstStyle/>
          <a:p>
            <a:pPr algn="just">
              <a:buClrTx/>
              <a:defRPr/>
            </a:pPr>
            <a:r>
              <a:rPr lang="hu-HU" altLang="en-US" sz="2000" dirty="0">
                <a:cs typeface="Times New Roman" panose="02020603050405020304" pitchFamily="18" charset="0"/>
              </a:rPr>
              <a:t>Intenzív családsegítés</a:t>
            </a:r>
          </a:p>
          <a:p>
            <a:pPr algn="just">
              <a:buClrTx/>
              <a:defRPr/>
            </a:pPr>
            <a:r>
              <a:rPr lang="hu-HU" altLang="en-US" sz="2000" dirty="0">
                <a:cs typeface="Times New Roman" panose="02020603050405020304" pitchFamily="18" charset="0"/>
              </a:rPr>
              <a:t> „A mentálhigiénés házhoz megy”</a:t>
            </a:r>
          </a:p>
          <a:p>
            <a:pPr algn="just">
              <a:buClrTx/>
              <a:defRPr/>
            </a:pPr>
            <a:r>
              <a:rPr lang="hu-HU" altLang="en-US" sz="2000" dirty="0">
                <a:cs typeface="Times New Roman" panose="02020603050405020304" pitchFamily="18" charset="0"/>
              </a:rPr>
              <a:t>Szülőcsoport</a:t>
            </a:r>
          </a:p>
          <a:p>
            <a:pPr algn="just">
              <a:buClrTx/>
              <a:defRPr/>
            </a:pPr>
            <a:r>
              <a:rPr lang="hu-HU" altLang="en-US" sz="2000" dirty="0">
                <a:cs typeface="Times New Roman" panose="02020603050405020304" pitchFamily="18" charset="0"/>
              </a:rPr>
              <a:t>Kamasz csoport az erőszakmentes kommunikáció jegyében</a:t>
            </a:r>
          </a:p>
          <a:p>
            <a:pPr algn="just">
              <a:buClrTx/>
              <a:defRPr/>
            </a:pPr>
            <a:r>
              <a:rPr lang="hu-HU" altLang="en-US" sz="2000" dirty="0">
                <a:cs typeface="Times New Roman" panose="02020603050405020304" pitchFamily="18" charset="0"/>
              </a:rPr>
              <a:t>„Tekergő Csoport”</a:t>
            </a:r>
          </a:p>
          <a:p>
            <a:pPr algn="just">
              <a:buClrTx/>
              <a:defRPr/>
            </a:pPr>
            <a:r>
              <a:rPr lang="hu-HU" altLang="en-US" sz="2000" dirty="0">
                <a:cs typeface="Times New Roman" panose="02020603050405020304" pitchFamily="18" charset="0"/>
              </a:rPr>
              <a:t>Családi fotóalbum – családi legendárium</a:t>
            </a:r>
          </a:p>
          <a:p>
            <a:pPr algn="just">
              <a:buClrTx/>
              <a:defRPr/>
            </a:pPr>
            <a:r>
              <a:rPr lang="hu-HU" altLang="en-US" sz="2000" dirty="0">
                <a:cs typeface="Times New Roman" panose="02020603050405020304" pitchFamily="18" charset="0"/>
              </a:rPr>
              <a:t> „Most mi lesz?”, „Mit kell tennem?” – Kisokos</a:t>
            </a:r>
          </a:p>
          <a:p>
            <a:pPr algn="just">
              <a:buClrTx/>
              <a:defRPr/>
            </a:pPr>
            <a:endParaRPr lang="hu-HU" altLang="en-US" sz="2000" dirty="0">
              <a:cs typeface="Times New Roman" panose="02020603050405020304" pitchFamily="18" charset="0"/>
            </a:endParaRPr>
          </a:p>
          <a:p>
            <a:pPr marL="0" indent="0" algn="just">
              <a:buClrTx/>
              <a:buNone/>
              <a:defRPr/>
            </a:pPr>
            <a:endParaRPr lang="hu-HU" altLang="en-US" sz="2000" dirty="0">
              <a:cs typeface="Times New Roman" panose="02020603050405020304" pitchFamily="18" charset="0"/>
            </a:endParaRPr>
          </a:p>
          <a:p>
            <a:pPr algn="just">
              <a:buClrTx/>
              <a:defRPr/>
            </a:pPr>
            <a:r>
              <a:rPr lang="hu-HU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Konfliktuskezelő, kríziskezelő tréning</a:t>
            </a:r>
          </a:p>
          <a:p>
            <a:pPr marL="109537" indent="0" algn="just">
              <a:buClrTx/>
              <a:buFont typeface="Wingdings 3" panose="05040102010807070707" pitchFamily="18" charset="2"/>
              <a:buNone/>
              <a:defRPr/>
            </a:pPr>
            <a:endParaRPr lang="hu-HU" altLang="en-US" sz="2000" dirty="0">
              <a:cs typeface="Times New Roman" panose="02020603050405020304" pitchFamily="18" charset="0"/>
            </a:endParaRPr>
          </a:p>
          <a:p>
            <a:pPr>
              <a:defRPr/>
            </a:pPr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560A880B-79FC-4CF4-9074-758C5C71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hu-HU" sz="3200" dirty="0"/>
              <a:t>„TÖBBRE TARTS!</a:t>
            </a:r>
            <a:br>
              <a:rPr lang="hu-HU" sz="3200" dirty="0"/>
            </a:br>
            <a:r>
              <a:rPr lang="hu-HU" sz="3200" dirty="0"/>
              <a:t>CSAK EGY KEVÉS KELL HOZZÁ!”- Budapest XIII. kerület</a:t>
            </a:r>
            <a:endParaRPr lang="hu-H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FEBB91-5B54-4F43-8F1F-8C9547C8D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hu-HU" sz="3600" dirty="0"/>
              <a:t>„</a:t>
            </a:r>
            <a:r>
              <a:rPr lang="hu-HU" sz="3600" dirty="0">
                <a:cs typeface="Times New Roman" panose="02020603050405020304" pitchFamily="18" charset="0"/>
              </a:rPr>
              <a:t>KAPASZKODÓ”</a:t>
            </a:r>
            <a:br>
              <a:rPr lang="hu-HU" sz="3600" dirty="0">
                <a:cs typeface="Times New Roman" panose="02020603050405020304" pitchFamily="18" charset="0"/>
              </a:rPr>
            </a:br>
            <a:r>
              <a:rPr lang="hu-HU" sz="3600" dirty="0">
                <a:cs typeface="Times New Roman" panose="02020603050405020304" pitchFamily="18" charset="0"/>
              </a:rPr>
              <a:t>Rögös úton helyes irányba – Szombathely </a:t>
            </a:r>
          </a:p>
        </p:txBody>
      </p:sp>
      <p:sp>
        <p:nvSpPr>
          <p:cNvPr id="45059" name="Tartalom helye 2">
            <a:extLst>
              <a:ext uri="{FF2B5EF4-FFF2-40B4-BE49-F238E27FC236}">
                <a16:creationId xmlns:a16="http://schemas.microsoft.com/office/drawing/2014/main" id="{1B830894-B024-45ED-BD2F-66B75C28F9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Font typeface="Wingdings 3" panose="05040102010807070707" pitchFamily="18" charset="2"/>
              <a:buNone/>
            </a:pPr>
            <a:r>
              <a:rPr lang="hu-HU" altLang="hu-HU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Prevenció</a:t>
            </a:r>
          </a:p>
          <a:p>
            <a:pPr marL="0" indent="0" algn="just">
              <a:buFont typeface="Wingdings 3" panose="05040102010807070707" pitchFamily="18" charset="2"/>
              <a:buNone/>
            </a:pPr>
            <a:r>
              <a:rPr lang="hu-HU" altLang="hu-HU" sz="2400" b="1" dirty="0">
                <a:latin typeface="+mj-lt"/>
                <a:cs typeface="Times New Roman" panose="02020603050405020304" pitchFamily="18" charset="0"/>
              </a:rPr>
              <a:t>Kompetenciafejlesztés az AVP módszerével </a:t>
            </a:r>
          </a:p>
          <a:p>
            <a:pPr marL="0" indent="0" algn="just">
              <a:buFont typeface="Wingdings 3" panose="05040102010807070707" pitchFamily="18" charset="2"/>
              <a:buNone/>
            </a:pPr>
            <a:r>
              <a:rPr lang="hu-HU" altLang="hu-HU" sz="2400" dirty="0">
                <a:latin typeface="+mj-lt"/>
                <a:cs typeface="Times New Roman" panose="02020603050405020304" pitchFamily="18" charset="0"/>
              </a:rPr>
              <a:t>A gyermekvédelemben dolgozó szakemberek 2 csoportja 20-20 óra időtartalomban.</a:t>
            </a:r>
          </a:p>
          <a:p>
            <a:pPr marL="0" indent="0" algn="just">
              <a:buFont typeface="Wingdings 3" panose="05040102010807070707" pitchFamily="18" charset="2"/>
              <a:buNone/>
            </a:pPr>
            <a:r>
              <a:rPr lang="hu-HU" altLang="hu-HU" sz="2400" b="1" dirty="0">
                <a:latin typeface="+mj-lt"/>
                <a:cs typeface="Times New Roman" panose="02020603050405020304" pitchFamily="18" charset="0"/>
              </a:rPr>
              <a:t>Családi Nap a szociálisan hátrányos helyzetű családok számára </a:t>
            </a:r>
            <a:r>
              <a:rPr lang="hu-HU" altLang="hu-HU" sz="2400" dirty="0">
                <a:latin typeface="+mj-lt"/>
                <a:cs typeface="Times New Roman" panose="02020603050405020304" pitchFamily="18" charset="0"/>
              </a:rPr>
              <a:t>(„Foci példaképpel”, „</a:t>
            </a:r>
            <a:r>
              <a:rPr lang="hu-HU" altLang="hu-HU" sz="2400" dirty="0" err="1">
                <a:latin typeface="+mj-lt"/>
                <a:cs typeface="Times New Roman" panose="02020603050405020304" pitchFamily="18" charset="0"/>
              </a:rPr>
              <a:t>Krav</a:t>
            </a:r>
            <a:r>
              <a:rPr lang="hu-HU" altLang="hu-HU" sz="2400" dirty="0">
                <a:latin typeface="+mj-lt"/>
                <a:cs typeface="Times New Roman" panose="02020603050405020304" pitchFamily="18" charset="0"/>
              </a:rPr>
              <a:t> Maga-Védd magad!” Farsangolás, Egészségnap)</a:t>
            </a:r>
            <a:endParaRPr lang="hu-HU" altLang="hu-HU" sz="2800" b="1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Font typeface="Wingdings 3" panose="05040102010807070707" pitchFamily="18" charset="2"/>
              <a:buNone/>
            </a:pPr>
            <a:r>
              <a:rPr lang="hu-HU" altLang="hu-HU" sz="2400" b="1" dirty="0">
                <a:latin typeface="+mj-lt"/>
                <a:cs typeface="Times New Roman" panose="02020603050405020304" pitchFamily="18" charset="0"/>
              </a:rPr>
              <a:t>Havi kiadványként tájékoztató anyag készítése - honlapon való megjelentetése </a:t>
            </a:r>
            <a:r>
              <a:rPr lang="hu-HU" altLang="hu-HU" sz="2400" dirty="0">
                <a:latin typeface="+mj-lt"/>
                <a:cs typeface="Times New Roman" panose="02020603050405020304" pitchFamily="18" charset="0"/>
              </a:rPr>
              <a:t>(Bűnelkövetés gyanújába került a gyermekem! Most mit kell tennem?, A jó szülő-gyermek kapcsolat alapjai, Sokszínű  egészségünk, egészségről szülőknek, „Neked Hol Jár az Eszed!?”) </a:t>
            </a:r>
          </a:p>
          <a:p>
            <a:pPr marL="0" indent="0" algn="just">
              <a:buFont typeface="Wingdings 3" panose="05040102010807070707" pitchFamily="18" charset="2"/>
              <a:buNone/>
            </a:pPr>
            <a:r>
              <a:rPr lang="hu-HU" altLang="hu-HU" sz="2400" b="1" dirty="0">
                <a:latin typeface="+mj-lt"/>
                <a:cs typeface="Times New Roman" panose="02020603050405020304" pitchFamily="18" charset="0"/>
              </a:rPr>
              <a:t>Ifjúsági klub folyamatos működtetése / családi napok szervezése</a:t>
            </a:r>
            <a:endParaRPr lang="en-US" altLang="en-US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4D02ED3-179D-4B9E-85F0-C23E1952F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Font typeface="Wingdings 3" panose="05040102010807070707" pitchFamily="18" charset="2"/>
              <a:buNone/>
            </a:pPr>
            <a:r>
              <a:rPr lang="hu-HU" altLang="hu-HU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Korrekció</a:t>
            </a:r>
          </a:p>
          <a:p>
            <a:pPr marL="0" indent="0" algn="just">
              <a:buFont typeface="Wingdings 3" panose="05040102010807070707" pitchFamily="18" charset="2"/>
              <a:buNone/>
            </a:pPr>
            <a:r>
              <a:rPr lang="hu-HU" altLang="hu-HU" sz="2400" b="1" dirty="0">
                <a:latin typeface="+mj-lt"/>
                <a:cs typeface="Times New Roman" panose="02020603050405020304" pitchFamily="18" charset="0"/>
              </a:rPr>
              <a:t>Szülő-gyermek mediáció  </a:t>
            </a:r>
            <a:r>
              <a:rPr lang="hu-HU" altLang="hu-HU" sz="2400" dirty="0">
                <a:latin typeface="+mj-lt"/>
                <a:cs typeface="Times New Roman" panose="02020603050405020304" pitchFamily="18" charset="0"/>
              </a:rPr>
              <a:t>(3 család </a:t>
            </a:r>
            <a:r>
              <a:rPr lang="hu-HU" altLang="hu-HU" sz="2400" dirty="0" err="1">
                <a:latin typeface="+mj-lt"/>
                <a:cs typeface="Times New Roman" panose="02020603050405020304" pitchFamily="18" charset="0"/>
              </a:rPr>
              <a:t>mediálása</a:t>
            </a:r>
            <a:r>
              <a:rPr lang="hu-HU" altLang="hu-HU" sz="2400" dirty="0">
                <a:latin typeface="+mj-lt"/>
                <a:cs typeface="Times New Roman" panose="02020603050405020304" pitchFamily="18" charset="0"/>
              </a:rPr>
              <a:t> 5-5 órában, a gyermekotthonban élő bűnelkövető fiatalok közül)</a:t>
            </a:r>
            <a:r>
              <a:rPr lang="hu-HU" altLang="hu-HU" sz="2400" b="1" dirty="0">
                <a:latin typeface="+mj-lt"/>
              </a:rPr>
              <a:t> </a:t>
            </a:r>
            <a:r>
              <a:rPr lang="hu-HU" altLang="hu-HU" sz="2400" b="1" dirty="0">
                <a:latin typeface="+mj-lt"/>
                <a:cs typeface="Times New Roman" panose="02020603050405020304" pitchFamily="18" charset="0"/>
              </a:rPr>
              <a:t>fókusza </a:t>
            </a:r>
            <a:r>
              <a:rPr lang="hu-HU" altLang="hu-HU" sz="2400" dirty="0">
                <a:latin typeface="+mj-lt"/>
                <a:cs typeface="Times New Roman" panose="02020603050405020304" pitchFamily="18" charset="0"/>
              </a:rPr>
              <a:t>a bűnelkövetéshez vezető út, a kommunikációs hiányok, zavarok feltárása mellett, a vér szerinti családba  való re-integráció volt.</a:t>
            </a:r>
            <a:endParaRPr lang="hu-HU" altLang="hu-HU" sz="2400" b="1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Font typeface="Wingdings 3" panose="05040102010807070707" pitchFamily="18" charset="2"/>
              <a:buNone/>
            </a:pPr>
            <a:r>
              <a:rPr lang="hu-HU" altLang="hu-HU" sz="2400" b="1" dirty="0">
                <a:latin typeface="+mj-lt"/>
                <a:cs typeface="Times New Roman" panose="02020603050405020304" pitchFamily="18" charset="0"/>
              </a:rPr>
              <a:t>Intenzív családgondozás megelőző pártfogás alatt álló gyermekek családjaiban (</a:t>
            </a:r>
            <a:r>
              <a:rPr lang="hu-HU" altLang="hu-HU" sz="2400" dirty="0">
                <a:latin typeface="+mj-lt"/>
                <a:cs typeface="Times New Roman" panose="02020603050405020304" pitchFamily="18" charset="0"/>
              </a:rPr>
              <a:t>Fiataloknak havi rendszerességgel bűnmegelőzési csoporton részvétel képzett rendőr előadóval, „Stresszkezelés a családban”  szülőcsoport)</a:t>
            </a:r>
            <a:endParaRPr lang="hu-HU" altLang="hu-HU" sz="2400" b="1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Font typeface="Wingdings 3" panose="05040102010807070707" pitchFamily="18" charset="2"/>
              <a:buNone/>
            </a:pPr>
            <a:r>
              <a:rPr lang="hu-HU" altLang="hu-HU" sz="2400" b="1" dirty="0">
                <a:latin typeface="+mj-lt"/>
                <a:cs typeface="Times New Roman" panose="02020603050405020304" pitchFamily="18" charset="0"/>
              </a:rPr>
              <a:t>Kompetenciafejlesztés az AVP módszerével: </a:t>
            </a:r>
            <a:r>
              <a:rPr lang="hu-HU" altLang="hu-HU" sz="2400" dirty="0">
                <a:latin typeface="+mj-lt"/>
                <a:cs typeface="Times New Roman" panose="02020603050405020304" pitchFamily="18" charset="0"/>
              </a:rPr>
              <a:t>szakellátásban élő gyermekek részére szervezett tréning 24 óra időtartalomban, egymást követő 3 nap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C50DF3-1395-413D-AF46-CF7AEE23B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>
                <a:cs typeface="Times New Roman" pitchFamily="18" charset="0"/>
              </a:rPr>
              <a:t>Családi életre való nevelés - Miskolc</a:t>
            </a:r>
          </a:p>
        </p:txBody>
      </p:sp>
      <p:sp>
        <p:nvSpPr>
          <p:cNvPr id="57347" name="Tartalom helye 2">
            <a:extLst>
              <a:ext uri="{FF2B5EF4-FFF2-40B4-BE49-F238E27FC236}">
                <a16:creationId xmlns:a16="http://schemas.microsoft.com/office/drawing/2014/main" id="{F55D8C9A-CFC0-42C4-9921-E51F9FA5C0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12776"/>
            <a:ext cx="3886200" cy="47641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u-HU" altLang="en-US" sz="4000" dirty="0">
              <a:latin typeface="+mj-lt"/>
              <a:cs typeface="Times New Roman" panose="02020603050405020304" pitchFamily="18" charset="0"/>
            </a:endParaRPr>
          </a:p>
          <a:p>
            <a:r>
              <a:rPr lang="hu-HU" altLang="en-US" sz="4000" dirty="0">
                <a:latin typeface="+mj-lt"/>
                <a:cs typeface="Times New Roman" panose="02020603050405020304" pitchFamily="18" charset="0"/>
              </a:rPr>
              <a:t> AVP tréning szakemberek számára</a:t>
            </a:r>
          </a:p>
          <a:p>
            <a:r>
              <a:rPr lang="hu-HU" altLang="en-US" sz="4000" dirty="0">
                <a:latin typeface="+mj-lt"/>
                <a:cs typeface="Times New Roman" panose="02020603050405020304" pitchFamily="18" charset="0"/>
              </a:rPr>
              <a:t> Családi fotóalbum elemzés, családi legendárium</a:t>
            </a:r>
          </a:p>
          <a:p>
            <a:r>
              <a:rPr lang="hu-HU" altLang="en-US" sz="4000" dirty="0">
                <a:latin typeface="+mj-lt"/>
                <a:cs typeface="Times New Roman" panose="02020603050405020304" pitchFamily="18" charset="0"/>
              </a:rPr>
              <a:t> Most mi lesz? Mit kellene tennem, - avagy bűnelkövetés gyanújába került a gyermekem?</a:t>
            </a:r>
          </a:p>
          <a:p>
            <a:endParaRPr lang="hu-HU" altLang="en-US" sz="4000" dirty="0">
              <a:latin typeface="+mj-lt"/>
              <a:cs typeface="Times New Roman" panose="02020603050405020304" pitchFamily="18" charset="0"/>
            </a:endParaRPr>
          </a:p>
          <a:p>
            <a:endParaRPr lang="hu-HU" altLang="en-US" sz="4000" dirty="0">
              <a:latin typeface="+mj-lt"/>
              <a:cs typeface="Times New Roman" panose="02020603050405020304" pitchFamily="18" charset="0"/>
            </a:endParaRPr>
          </a:p>
          <a:p>
            <a:endParaRPr lang="hu-HU" altLang="en-US" sz="4000" dirty="0">
              <a:latin typeface="+mj-lt"/>
              <a:cs typeface="Times New Roman" panose="02020603050405020304" pitchFamily="18" charset="0"/>
            </a:endParaRPr>
          </a:p>
          <a:p>
            <a:endParaRPr lang="hu-HU" altLang="en-US" sz="4000" dirty="0">
              <a:latin typeface="+mj-lt"/>
              <a:cs typeface="Times New Roman" panose="02020603050405020304" pitchFamily="18" charset="0"/>
            </a:endParaRPr>
          </a:p>
          <a:p>
            <a:endParaRPr lang="hu-HU" altLang="en-US" sz="4000" dirty="0">
              <a:latin typeface="+mj-lt"/>
              <a:cs typeface="Times New Roman" panose="02020603050405020304" pitchFamily="18" charset="0"/>
            </a:endParaRPr>
          </a:p>
          <a:p>
            <a:endParaRPr lang="hu-HU" altLang="en-US" sz="4000" dirty="0">
              <a:latin typeface="+mj-lt"/>
              <a:cs typeface="Times New Roman" panose="02020603050405020304" pitchFamily="18" charset="0"/>
            </a:endParaRPr>
          </a:p>
          <a:p>
            <a:endParaRPr lang="hu-HU" altLang="en-US" sz="4000" dirty="0">
              <a:latin typeface="+mj-lt"/>
              <a:cs typeface="Times New Roman" panose="02020603050405020304" pitchFamily="18" charset="0"/>
            </a:endParaRPr>
          </a:p>
          <a:p>
            <a:endParaRPr lang="hu-HU" altLang="en-US" sz="4000" dirty="0">
              <a:latin typeface="+mj-lt"/>
              <a:cs typeface="Times New Roman" panose="02020603050405020304" pitchFamily="18" charset="0"/>
            </a:endParaRPr>
          </a:p>
          <a:p>
            <a:endParaRPr lang="hu-HU" altLang="en-US" sz="4000" dirty="0">
              <a:latin typeface="+mj-lt"/>
              <a:cs typeface="Times New Roman" panose="02020603050405020304" pitchFamily="18" charset="0"/>
            </a:endParaRPr>
          </a:p>
          <a:p>
            <a:endParaRPr lang="en-US" altLang="en-US" sz="4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artalom helye 1">
            <a:extLst>
              <a:ext uri="{FF2B5EF4-FFF2-40B4-BE49-F238E27FC236}">
                <a16:creationId xmlns:a16="http://schemas.microsoft.com/office/drawing/2014/main" id="{57B29111-2641-4B86-9851-2BFA57438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690689"/>
            <a:ext cx="3886200" cy="44862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u-HU" altLang="en-US" dirty="0">
              <a:solidFill>
                <a:srgbClr val="FF0000"/>
              </a:solidFill>
              <a:latin typeface="+mj-lt"/>
            </a:endParaRPr>
          </a:p>
          <a:p>
            <a:pPr>
              <a:buFont typeface="Wingdings 3" panose="05040102010807070707" pitchFamily="18" charset="2"/>
              <a:buNone/>
            </a:pPr>
            <a:r>
              <a:rPr lang="hu-HU" altLang="en-US" sz="2800" b="1" dirty="0">
                <a:solidFill>
                  <a:srgbClr val="FF0000"/>
                </a:solidFill>
                <a:latin typeface="+mj-lt"/>
              </a:rPr>
              <a:t>Módszerek:</a:t>
            </a:r>
          </a:p>
          <a:p>
            <a:r>
              <a:rPr lang="hu-HU" altLang="en-US" sz="2800" dirty="0">
                <a:latin typeface="+mj-lt"/>
              </a:rPr>
              <a:t>tanácsadás</a:t>
            </a:r>
          </a:p>
          <a:p>
            <a:r>
              <a:rPr lang="hu-HU" altLang="en-US" sz="2800" dirty="0">
                <a:latin typeface="+mj-lt"/>
              </a:rPr>
              <a:t>információnyújtás</a:t>
            </a:r>
          </a:p>
          <a:p>
            <a:r>
              <a:rPr lang="hu-HU" altLang="en-US" sz="2800" dirty="0">
                <a:latin typeface="+mj-lt"/>
              </a:rPr>
              <a:t>személyes egyeztetés, konzultációk családdal, gyerekekkel, együtt és külön is</a:t>
            </a:r>
          </a:p>
          <a:p>
            <a:r>
              <a:rPr lang="hu-HU" altLang="en-US" sz="2800" dirty="0">
                <a:latin typeface="+mj-lt"/>
              </a:rPr>
              <a:t>szakemberekkel történő folyamatos és rendszeres konzultáció</a:t>
            </a:r>
          </a:p>
          <a:p>
            <a:pPr marL="0" indent="0">
              <a:buNone/>
            </a:pPr>
            <a:endParaRPr lang="hu-HU" altLang="en-US" b="1" u="sng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1260</Words>
  <Application>Microsoft Office PowerPoint</Application>
  <PresentationFormat>Diavetítés a képernyőre (4:3 oldalarány)</PresentationFormat>
  <Paragraphs>154</Paragraphs>
  <Slides>20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Garamond</vt:lpstr>
      <vt:lpstr>Verdana</vt:lpstr>
      <vt:lpstr>Wingdings 2</vt:lpstr>
      <vt:lpstr>Wingdings 3</vt:lpstr>
      <vt:lpstr>Office-téma</vt:lpstr>
      <vt:lpstr>Szülői kompetenciafejlesztés bűnelkövető családok támogatásában</vt:lpstr>
      <vt:lpstr>Közösségi alapú gyermekvédelmi orientáció – preventív fókusz</vt:lpstr>
      <vt:lpstr>Gyermekek jól-létének támogatása rendszerszemléletben</vt:lpstr>
      <vt:lpstr>      Gyermekjóléti modellprogramok </vt:lpstr>
      <vt:lpstr>Komplex programok komplex problémákra</vt:lpstr>
      <vt:lpstr>TÁRSADALMI IRÁNYTŰ, AZAZ SZABÁLYOSAN SZABADON - Szekszárd</vt:lpstr>
      <vt:lpstr>„TÖBBRE TARTS! CSAK EGY KEVÉS KELL HOZZÁ!”- Budapest XIII. kerület</vt:lpstr>
      <vt:lpstr>„KAPASZKODÓ” Rögös úton helyes irányba – Szombathely </vt:lpstr>
      <vt:lpstr>Családi életre való nevelés - Miskolc</vt:lpstr>
      <vt:lpstr>„Egyedül nem megy” szülői kompetenciák fejlesztése -  Rákospalota</vt:lpstr>
      <vt:lpstr>Reziliencia-szintek változásai</vt:lpstr>
      <vt:lpstr>Reziliencia-szintek változásai 2.</vt:lpstr>
      <vt:lpstr>Kliensek reflexiói</vt:lpstr>
      <vt:lpstr>Szakemberek reflexiói</vt:lpstr>
      <vt:lpstr>Gyermekjóléti / gyermekvédelmi innovációk</vt:lpstr>
      <vt:lpstr>PowerPoint-bemutató</vt:lpstr>
      <vt:lpstr>Egy mindig ráérő segítő a zsebben…</vt:lpstr>
      <vt:lpstr>YounGo App és weboldal</vt:lpstr>
      <vt:lpstr>Társadalmi mentálhigiéné - FB kampány és fotópályázat a felnőtté válásról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gyermekvédelem határán élő családok támogatásának új útjai</dc:title>
  <dc:creator>raczrebeus</dc:creator>
  <cp:lastModifiedBy>Dji</cp:lastModifiedBy>
  <cp:revision>47</cp:revision>
  <dcterms:created xsi:type="dcterms:W3CDTF">2019-10-27T16:13:15Z</dcterms:created>
  <dcterms:modified xsi:type="dcterms:W3CDTF">2019-11-27T08:30:38Z</dcterms:modified>
</cp:coreProperties>
</file>